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69" r:id="rId4"/>
    <p:sldId id="272" r:id="rId5"/>
    <p:sldId id="261" r:id="rId6"/>
    <p:sldId id="278" r:id="rId7"/>
    <p:sldId id="263" r:id="rId8"/>
    <p:sldId id="275" r:id="rId9"/>
    <p:sldId id="279" r:id="rId10"/>
    <p:sldId id="280" r:id="rId11"/>
    <p:sldId id="264" r:id="rId12"/>
    <p:sldId id="273" r:id="rId13"/>
    <p:sldId id="266" r:id="rId14"/>
    <p:sldId id="265" r:id="rId15"/>
    <p:sldId id="267" r:id="rId16"/>
    <p:sldId id="281" r:id="rId17"/>
    <p:sldId id="282" r:id="rId18"/>
    <p:sldId id="268" r:id="rId19"/>
    <p:sldId id="283" r:id="rId20"/>
    <p:sldId id="284"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110" d="100"/>
          <a:sy n="110" d="100"/>
        </p:scale>
        <p:origin x="16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CC6E9A-7B25-422F-B565-199242CF988D}" type="datetimeFigureOut">
              <a:rPr lang="pl-PL" smtClean="0"/>
              <a:t>2020-04-24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F6380-708E-4DFA-B520-8A313C347386}" type="slidenum">
              <a:rPr lang="pl-PL" smtClean="0"/>
              <a:t>‹#›</a:t>
            </a:fld>
            <a:endParaRPr lang="pl-PL"/>
          </a:p>
        </p:txBody>
      </p:sp>
    </p:spTree>
    <p:extLst>
      <p:ext uri="{BB962C8B-B14F-4D97-AF65-F5344CB8AC3E}">
        <p14:creationId xmlns:p14="http://schemas.microsoft.com/office/powerpoint/2010/main" val="252827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4</a:t>
            </a:fld>
            <a:endParaRPr lang="pl-PL"/>
          </a:p>
        </p:txBody>
      </p:sp>
    </p:spTree>
    <p:extLst>
      <p:ext uri="{BB962C8B-B14F-4D97-AF65-F5344CB8AC3E}">
        <p14:creationId xmlns:p14="http://schemas.microsoft.com/office/powerpoint/2010/main" val="1765618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15</a:t>
            </a:fld>
            <a:endParaRPr lang="pl-PL"/>
          </a:p>
        </p:txBody>
      </p:sp>
    </p:spTree>
    <p:extLst>
      <p:ext uri="{BB962C8B-B14F-4D97-AF65-F5344CB8AC3E}">
        <p14:creationId xmlns:p14="http://schemas.microsoft.com/office/powerpoint/2010/main" val="3829529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16</a:t>
            </a:fld>
            <a:endParaRPr lang="pl-PL"/>
          </a:p>
        </p:txBody>
      </p:sp>
    </p:spTree>
    <p:extLst>
      <p:ext uri="{BB962C8B-B14F-4D97-AF65-F5344CB8AC3E}">
        <p14:creationId xmlns:p14="http://schemas.microsoft.com/office/powerpoint/2010/main" val="3609544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17</a:t>
            </a:fld>
            <a:endParaRPr lang="pl-PL"/>
          </a:p>
        </p:txBody>
      </p:sp>
    </p:spTree>
    <p:extLst>
      <p:ext uri="{BB962C8B-B14F-4D97-AF65-F5344CB8AC3E}">
        <p14:creationId xmlns:p14="http://schemas.microsoft.com/office/powerpoint/2010/main" val="3464846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18</a:t>
            </a:fld>
            <a:endParaRPr lang="pl-PL"/>
          </a:p>
        </p:txBody>
      </p:sp>
    </p:spTree>
    <p:extLst>
      <p:ext uri="{BB962C8B-B14F-4D97-AF65-F5344CB8AC3E}">
        <p14:creationId xmlns:p14="http://schemas.microsoft.com/office/powerpoint/2010/main" val="398821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6</a:t>
            </a:fld>
            <a:endParaRPr lang="pl-PL"/>
          </a:p>
        </p:txBody>
      </p:sp>
    </p:spTree>
    <p:extLst>
      <p:ext uri="{BB962C8B-B14F-4D97-AF65-F5344CB8AC3E}">
        <p14:creationId xmlns:p14="http://schemas.microsoft.com/office/powerpoint/2010/main" val="20195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7</a:t>
            </a:fld>
            <a:endParaRPr lang="pl-PL"/>
          </a:p>
        </p:txBody>
      </p:sp>
    </p:spTree>
    <p:extLst>
      <p:ext uri="{BB962C8B-B14F-4D97-AF65-F5344CB8AC3E}">
        <p14:creationId xmlns:p14="http://schemas.microsoft.com/office/powerpoint/2010/main" val="2992595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8</a:t>
            </a:fld>
            <a:endParaRPr lang="pl-PL"/>
          </a:p>
        </p:txBody>
      </p:sp>
    </p:spTree>
    <p:extLst>
      <p:ext uri="{BB962C8B-B14F-4D97-AF65-F5344CB8AC3E}">
        <p14:creationId xmlns:p14="http://schemas.microsoft.com/office/powerpoint/2010/main" val="861552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9</a:t>
            </a:fld>
            <a:endParaRPr lang="pl-PL"/>
          </a:p>
        </p:txBody>
      </p:sp>
    </p:spTree>
    <p:extLst>
      <p:ext uri="{BB962C8B-B14F-4D97-AF65-F5344CB8AC3E}">
        <p14:creationId xmlns:p14="http://schemas.microsoft.com/office/powerpoint/2010/main" val="376490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10</a:t>
            </a:fld>
            <a:endParaRPr lang="pl-PL"/>
          </a:p>
        </p:txBody>
      </p:sp>
    </p:spTree>
    <p:extLst>
      <p:ext uri="{BB962C8B-B14F-4D97-AF65-F5344CB8AC3E}">
        <p14:creationId xmlns:p14="http://schemas.microsoft.com/office/powerpoint/2010/main" val="1560724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11</a:t>
            </a:fld>
            <a:endParaRPr lang="pl-PL"/>
          </a:p>
        </p:txBody>
      </p:sp>
    </p:spTree>
    <p:extLst>
      <p:ext uri="{BB962C8B-B14F-4D97-AF65-F5344CB8AC3E}">
        <p14:creationId xmlns:p14="http://schemas.microsoft.com/office/powerpoint/2010/main" val="952293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12</a:t>
            </a:fld>
            <a:endParaRPr lang="pl-PL"/>
          </a:p>
        </p:txBody>
      </p:sp>
    </p:spTree>
    <p:extLst>
      <p:ext uri="{BB962C8B-B14F-4D97-AF65-F5344CB8AC3E}">
        <p14:creationId xmlns:p14="http://schemas.microsoft.com/office/powerpoint/2010/main" val="3725427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smtClean="0"/>
              <a:t>Icons made by</a:t>
            </a:r>
            <a:r>
              <a:rPr lang="pl-PL" dirty="0" smtClean="0"/>
              <a:t> </a:t>
            </a:r>
            <a:r>
              <a:rPr lang="en-US" dirty="0" err="1" smtClean="0"/>
              <a:t>Freepik</a:t>
            </a:r>
            <a:r>
              <a:rPr lang="en-US" dirty="0" smtClean="0"/>
              <a:t> from www.flaticon.com</a:t>
            </a:r>
            <a:endParaRPr lang="pl-PL" dirty="0"/>
          </a:p>
        </p:txBody>
      </p:sp>
      <p:sp>
        <p:nvSpPr>
          <p:cNvPr id="4" name="Symbol zastępczy numeru slajdu 3"/>
          <p:cNvSpPr>
            <a:spLocks noGrp="1"/>
          </p:cNvSpPr>
          <p:nvPr>
            <p:ph type="sldNum" sz="quarter" idx="10"/>
          </p:nvPr>
        </p:nvSpPr>
        <p:spPr/>
        <p:txBody>
          <a:bodyPr/>
          <a:lstStyle/>
          <a:p>
            <a:fld id="{208F6380-708E-4DFA-B520-8A313C347386}" type="slidenum">
              <a:rPr lang="pl-PL" smtClean="0"/>
              <a:t>14</a:t>
            </a:fld>
            <a:endParaRPr lang="pl-PL"/>
          </a:p>
        </p:txBody>
      </p:sp>
    </p:spTree>
    <p:extLst>
      <p:ext uri="{BB962C8B-B14F-4D97-AF65-F5344CB8AC3E}">
        <p14:creationId xmlns:p14="http://schemas.microsoft.com/office/powerpoint/2010/main" val="33782156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woda3"/>
          <p:cNvSpPr/>
          <p:nvPr/>
        </p:nvSpPr>
        <p:spPr bwMode="gray">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dirty="0"/>
          </a:p>
        </p:txBody>
      </p:sp>
      <p:sp>
        <p:nvSpPr>
          <p:cNvPr id="5" name="niebo"/>
          <p:cNvSpPr/>
          <p:nvPr/>
        </p:nvSpPr>
        <p:spPr bwMode="white">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dirty="0"/>
          </a:p>
        </p:txBody>
      </p:sp>
      <p:pic>
        <p:nvPicPr>
          <p:cNvPr id="6" name="woda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069" y="5497898"/>
            <a:ext cx="9141714" cy="463209"/>
          </a:xfrm>
          <a:prstGeom prst="rect">
            <a:avLst/>
          </a:prstGeom>
          <a:noFill/>
          <a:ln>
            <a:noFill/>
          </a:ln>
        </p:spPr>
      </p:pic>
      <p:pic>
        <p:nvPicPr>
          <p:cNvPr id="7" name="woda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069" y="5221111"/>
            <a:ext cx="9141714" cy="268288"/>
          </a:xfrm>
          <a:prstGeom prst="rect">
            <a:avLst/>
          </a:prstGeom>
          <a:noFill/>
          <a:ln>
            <a:noFill/>
          </a:ln>
        </p:spPr>
      </p:pic>
      <p:sp>
        <p:nvSpPr>
          <p:cNvPr id="8" name="Prostokąt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dirty="0"/>
          </a:p>
        </p:txBody>
      </p:sp>
      <p:sp>
        <p:nvSpPr>
          <p:cNvPr id="2" name="Tytuł 1"/>
          <p:cNvSpPr>
            <a:spLocks noGrp="1"/>
          </p:cNvSpPr>
          <p:nvPr>
            <p:ph type="ctrTitle"/>
          </p:nvPr>
        </p:nvSpPr>
        <p:spPr>
          <a:xfrm>
            <a:off x="979404" y="1309047"/>
            <a:ext cx="7202092" cy="2667000"/>
          </a:xfrm>
        </p:spPr>
        <p:txBody>
          <a:bodyPr rtlCol="0" anchor="b">
            <a:noAutofit/>
          </a:bodyPr>
          <a:lstStyle>
            <a:lvl1pPr algn="ctr">
              <a:defRPr sz="6000"/>
            </a:lvl1pPr>
          </a:lstStyle>
          <a:p>
            <a:pPr rtl="0"/>
            <a:r>
              <a:rPr lang="pl-PL" noProof="0" smtClean="0"/>
              <a:t>Kliknij, aby edytować styl</a:t>
            </a:r>
            <a:endParaRPr lang="pl-PL" noProof="0" dirty="0"/>
          </a:p>
        </p:txBody>
      </p:sp>
      <p:sp>
        <p:nvSpPr>
          <p:cNvPr id="3" name="Podtytuł 2"/>
          <p:cNvSpPr>
            <a:spLocks noGrp="1"/>
          </p:cNvSpPr>
          <p:nvPr>
            <p:ph type="subTitle" idx="1"/>
          </p:nvPr>
        </p:nvSpPr>
        <p:spPr>
          <a:xfrm>
            <a:off x="979404" y="4038600"/>
            <a:ext cx="7200900" cy="990600"/>
          </a:xfrm>
        </p:spPr>
        <p:txBody>
          <a:bodyPr rtlCol="0">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pl-PL" noProof="0" smtClean="0"/>
              <a:t>Kliknij, aby edytować styl wzorca podtytułu</a:t>
            </a:r>
            <a:endParaRPr lang="pl-PL" noProof="0"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smtClean="0"/>
              <a:t>Kliknij, aby edytować styl</a:t>
            </a:r>
            <a:endParaRPr lang="pl-PL" noProof="0" dirty="0"/>
          </a:p>
        </p:txBody>
      </p:sp>
      <p:sp>
        <p:nvSpPr>
          <p:cNvPr id="3" name="Tekst pionowy — symbol zastępczy 2"/>
          <p:cNvSpPr>
            <a:spLocks noGrp="1"/>
          </p:cNvSpPr>
          <p:nvPr>
            <p:ph type="body" orient="vert" idx="1"/>
          </p:nvPr>
        </p:nvSpPr>
        <p:spPr/>
        <p:txBody>
          <a:bodyPr vert="eaVert" rtlCol="0"/>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5" name="Stopka — symbol zastępczy 4"/>
          <p:cNvSpPr>
            <a:spLocks noGrp="1"/>
          </p:cNvSpPr>
          <p:nvPr>
            <p:ph type="ftr" sz="quarter" idx="11"/>
          </p:nvPr>
        </p:nvSpPr>
        <p:spPr/>
        <p:txBody>
          <a:bodyPr rtlCol="0"/>
          <a:lstStyle/>
          <a:p>
            <a:endParaRPr lang="pl-PL"/>
          </a:p>
        </p:txBody>
      </p:sp>
      <p:sp>
        <p:nvSpPr>
          <p:cNvPr id="4" name="Data — symbol zastępczy 3"/>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6" name="Numer slajdu — symbol zastępczy 5"/>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43675" y="274638"/>
            <a:ext cx="1971675" cy="5440362"/>
          </a:xfrm>
        </p:spPr>
        <p:txBody>
          <a:bodyPr vert="eaVert" rtlCol="0"/>
          <a:lstStyle/>
          <a:p>
            <a:pPr rtl="0"/>
            <a:r>
              <a:rPr lang="pl-PL" noProof="0" smtClean="0"/>
              <a:t>Kliknij, aby edytować styl</a:t>
            </a:r>
            <a:endParaRPr lang="pl-PL" noProof="0" dirty="0"/>
          </a:p>
        </p:txBody>
      </p:sp>
      <p:sp>
        <p:nvSpPr>
          <p:cNvPr id="3" name="Tekst pionowy — symbol zastępczy 2"/>
          <p:cNvSpPr>
            <a:spLocks noGrp="1"/>
          </p:cNvSpPr>
          <p:nvPr>
            <p:ph type="body" orient="vert" idx="1"/>
          </p:nvPr>
        </p:nvSpPr>
        <p:spPr>
          <a:xfrm>
            <a:off x="628650" y="274638"/>
            <a:ext cx="5800725" cy="5440362"/>
          </a:xfrm>
        </p:spPr>
        <p:txBody>
          <a:bodyPr vert="eaVert" rtlCol="0"/>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5" name="Stopka — symbol zastępczy 4"/>
          <p:cNvSpPr>
            <a:spLocks noGrp="1"/>
          </p:cNvSpPr>
          <p:nvPr>
            <p:ph type="ftr" sz="quarter" idx="11"/>
          </p:nvPr>
        </p:nvSpPr>
        <p:spPr/>
        <p:txBody>
          <a:bodyPr rtlCol="0"/>
          <a:lstStyle/>
          <a:p>
            <a:endParaRPr lang="pl-PL"/>
          </a:p>
        </p:txBody>
      </p:sp>
      <p:sp>
        <p:nvSpPr>
          <p:cNvPr id="4" name="Data — symbol zastępczy 3"/>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6" name="Numer slajdu — symbol zastępczy 5"/>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smtClean="0"/>
              <a:t>Kliknij, aby edytować styl</a:t>
            </a:r>
            <a:endParaRPr lang="pl-PL" noProof="0" dirty="0"/>
          </a:p>
        </p:txBody>
      </p:sp>
      <p:sp>
        <p:nvSpPr>
          <p:cNvPr id="3" name="Zawartość — symbol zastępczy 2"/>
          <p:cNvSpPr>
            <a:spLocks noGrp="1"/>
          </p:cNvSpPr>
          <p:nvPr>
            <p:ph idx="1"/>
          </p:nvPr>
        </p:nvSpPr>
        <p:spPr/>
        <p:txBody>
          <a:bodyPr rtlCol="0"/>
          <a:lstStyle>
            <a:lvl5pPr>
              <a:defRPr/>
            </a:lvl5pPr>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5" name="Stopka — symbol zastępczy 4"/>
          <p:cNvSpPr>
            <a:spLocks noGrp="1"/>
          </p:cNvSpPr>
          <p:nvPr>
            <p:ph type="ftr" sz="quarter" idx="11"/>
          </p:nvPr>
        </p:nvSpPr>
        <p:spPr/>
        <p:txBody>
          <a:bodyPr rtlCol="0"/>
          <a:lstStyle/>
          <a:p>
            <a:endParaRPr lang="pl-PL"/>
          </a:p>
        </p:txBody>
      </p:sp>
      <p:sp>
        <p:nvSpPr>
          <p:cNvPr id="4" name="Data — symbol zastępczy 3"/>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6" name="Numer slajdu — symbol zastępczy 5"/>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niebo"/>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pl-PL" noProof="0" dirty="0"/>
          </a:p>
        </p:txBody>
      </p:sp>
      <p:sp>
        <p:nvSpPr>
          <p:cNvPr id="2" name="Tytuł 1"/>
          <p:cNvSpPr>
            <a:spLocks noGrp="1"/>
          </p:cNvSpPr>
          <p:nvPr>
            <p:ph type="title"/>
          </p:nvPr>
        </p:nvSpPr>
        <p:spPr>
          <a:xfrm>
            <a:off x="970360" y="1309047"/>
            <a:ext cx="7200939" cy="2667000"/>
          </a:xfrm>
        </p:spPr>
        <p:txBody>
          <a:bodyPr rtlCol="0" anchor="b">
            <a:normAutofit/>
          </a:bodyPr>
          <a:lstStyle>
            <a:lvl1pPr algn="ctr">
              <a:defRPr sz="6000" b="0"/>
            </a:lvl1pPr>
          </a:lstStyle>
          <a:p>
            <a:pPr rtl="0"/>
            <a:r>
              <a:rPr lang="pl-PL" noProof="0" smtClean="0"/>
              <a:t>Kliknij, aby edytować styl</a:t>
            </a:r>
            <a:endParaRPr lang="pl-PL" noProof="0" dirty="0"/>
          </a:p>
        </p:txBody>
      </p:sp>
      <p:sp>
        <p:nvSpPr>
          <p:cNvPr id="3" name="Tekst — symbol zastępczy 2"/>
          <p:cNvSpPr>
            <a:spLocks noGrp="1"/>
          </p:cNvSpPr>
          <p:nvPr>
            <p:ph type="body" idx="1"/>
          </p:nvPr>
        </p:nvSpPr>
        <p:spPr>
          <a:xfrm>
            <a:off x="970360" y="4038600"/>
            <a:ext cx="7200900" cy="1143000"/>
          </a:xfrm>
        </p:spPr>
        <p:txBody>
          <a:bodyPr rtlCol="0"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smtClean="0"/>
              <a:t>Kliknij, aby edytować style wzorca tekstu</a:t>
            </a:r>
          </a:p>
        </p:txBody>
      </p:sp>
      <p:sp>
        <p:nvSpPr>
          <p:cNvPr id="5" name="Stopka — symbol zastępczy 4"/>
          <p:cNvSpPr>
            <a:spLocks noGrp="1"/>
          </p:cNvSpPr>
          <p:nvPr>
            <p:ph type="ftr" sz="quarter" idx="11"/>
          </p:nvPr>
        </p:nvSpPr>
        <p:spPr/>
        <p:txBody>
          <a:bodyPr rtlCol="0"/>
          <a:lstStyle/>
          <a:p>
            <a:endParaRPr lang="pl-PL"/>
          </a:p>
        </p:txBody>
      </p:sp>
      <p:sp>
        <p:nvSpPr>
          <p:cNvPr id="4" name="Data — symbol zastępczy 3"/>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6" name="Numer slajdu — symbol zastępczy 5"/>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smtClean="0"/>
              <a:t>Kliknij, aby edytować styl</a:t>
            </a:r>
            <a:endParaRPr lang="pl-PL" noProof="0" dirty="0"/>
          </a:p>
        </p:txBody>
      </p:sp>
      <p:sp>
        <p:nvSpPr>
          <p:cNvPr id="4" name="Zawartość — symbol zastępczy 3"/>
          <p:cNvSpPr>
            <a:spLocks noGrp="1"/>
          </p:cNvSpPr>
          <p:nvPr>
            <p:ph sz="half" idx="2"/>
          </p:nvPr>
        </p:nvSpPr>
        <p:spPr>
          <a:xfrm>
            <a:off x="4709160" y="1572768"/>
            <a:ext cx="3429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3" name="Zawartość — symbol zastępczy 2"/>
          <p:cNvSpPr>
            <a:spLocks noGrp="1"/>
          </p:cNvSpPr>
          <p:nvPr>
            <p:ph sz="half" idx="1"/>
          </p:nvPr>
        </p:nvSpPr>
        <p:spPr>
          <a:xfrm>
            <a:off x="1005840" y="1572768"/>
            <a:ext cx="3429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6" name="Stopka — symbol zastępczy 5"/>
          <p:cNvSpPr>
            <a:spLocks noGrp="1"/>
          </p:cNvSpPr>
          <p:nvPr>
            <p:ph type="ftr" sz="quarter" idx="11"/>
          </p:nvPr>
        </p:nvSpPr>
        <p:spPr/>
        <p:txBody>
          <a:bodyPr rtlCol="0"/>
          <a:lstStyle/>
          <a:p>
            <a:endParaRPr lang="pl-PL"/>
          </a:p>
        </p:txBody>
      </p:sp>
      <p:sp>
        <p:nvSpPr>
          <p:cNvPr id="5" name="Data — symbol zastępczy 4"/>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7" name="Numer slajdu — symbol zastępczy 6"/>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10" name="Tytuł 9"/>
          <p:cNvSpPr>
            <a:spLocks noGrp="1"/>
          </p:cNvSpPr>
          <p:nvPr>
            <p:ph type="title"/>
          </p:nvPr>
        </p:nvSpPr>
        <p:spPr/>
        <p:txBody>
          <a:bodyPr rtlCol="0"/>
          <a:lstStyle/>
          <a:p>
            <a:pPr rtl="0"/>
            <a:r>
              <a:rPr lang="pl-PL" noProof="0" smtClean="0"/>
              <a:t>Kliknij, aby edytować styl</a:t>
            </a:r>
            <a:endParaRPr lang="pl-PL" noProof="0" dirty="0"/>
          </a:p>
        </p:txBody>
      </p:sp>
      <p:sp>
        <p:nvSpPr>
          <p:cNvPr id="3" name="Tekst — symbol zastępczy 2"/>
          <p:cNvSpPr>
            <a:spLocks noGrp="1"/>
          </p:cNvSpPr>
          <p:nvPr>
            <p:ph type="body" idx="1"/>
          </p:nvPr>
        </p:nvSpPr>
        <p:spPr>
          <a:xfrm>
            <a:off x="1005840" y="1572768"/>
            <a:ext cx="3429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smtClean="0"/>
              <a:t>Kliknij, aby edytować style wzorca tekstu</a:t>
            </a:r>
          </a:p>
        </p:txBody>
      </p:sp>
      <p:sp>
        <p:nvSpPr>
          <p:cNvPr id="4" name="Zawartość — symbol zastępczy 3"/>
          <p:cNvSpPr>
            <a:spLocks noGrp="1"/>
          </p:cNvSpPr>
          <p:nvPr>
            <p:ph sz="half" idx="2"/>
          </p:nvPr>
        </p:nvSpPr>
        <p:spPr>
          <a:xfrm>
            <a:off x="1005840" y="2365861"/>
            <a:ext cx="3429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5" name="Tekst — symbol zastępczy 4"/>
          <p:cNvSpPr>
            <a:spLocks noGrp="1"/>
          </p:cNvSpPr>
          <p:nvPr>
            <p:ph type="body" sz="quarter" idx="3"/>
          </p:nvPr>
        </p:nvSpPr>
        <p:spPr>
          <a:xfrm>
            <a:off x="4709160" y="1572768"/>
            <a:ext cx="3429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smtClean="0"/>
              <a:t>Kliknij, aby edytować style wzorca tekstu</a:t>
            </a:r>
          </a:p>
        </p:txBody>
      </p:sp>
      <p:sp>
        <p:nvSpPr>
          <p:cNvPr id="6" name="Zawartość — symbol zastępczy 5"/>
          <p:cNvSpPr>
            <a:spLocks noGrp="1"/>
          </p:cNvSpPr>
          <p:nvPr>
            <p:ph sz="quarter" idx="4"/>
          </p:nvPr>
        </p:nvSpPr>
        <p:spPr>
          <a:xfrm>
            <a:off x="4709160" y="2365861"/>
            <a:ext cx="3429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8" name="Stopka — symbol zastępczy 7"/>
          <p:cNvSpPr>
            <a:spLocks noGrp="1"/>
          </p:cNvSpPr>
          <p:nvPr>
            <p:ph type="ftr" sz="quarter" idx="11"/>
          </p:nvPr>
        </p:nvSpPr>
        <p:spPr/>
        <p:txBody>
          <a:bodyPr rtlCol="0"/>
          <a:lstStyle/>
          <a:p>
            <a:endParaRPr lang="pl-PL"/>
          </a:p>
        </p:txBody>
      </p:sp>
      <p:sp>
        <p:nvSpPr>
          <p:cNvPr id="7" name="Data — symbol zastępczy 6"/>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9" name="Numer slajdu — symbol zastępczy 8"/>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ylko tytuł">
    <p:spTree>
      <p:nvGrpSpPr>
        <p:cNvPr id="1" name=""/>
        <p:cNvGrpSpPr/>
        <p:nvPr/>
      </p:nvGrpSpPr>
      <p:grpSpPr>
        <a:xfrm>
          <a:off x="0" y="0"/>
          <a:ext cx="0" cy="0"/>
          <a:chOff x="0" y="0"/>
          <a:chExt cx="0" cy="0"/>
        </a:xfrm>
      </p:grpSpPr>
      <p:sp>
        <p:nvSpPr>
          <p:cNvPr id="6" name="Tytuł 5"/>
          <p:cNvSpPr>
            <a:spLocks noGrp="1"/>
          </p:cNvSpPr>
          <p:nvPr>
            <p:ph type="title"/>
          </p:nvPr>
        </p:nvSpPr>
        <p:spPr/>
        <p:txBody>
          <a:bodyPr rtlCol="0"/>
          <a:lstStyle/>
          <a:p>
            <a:pPr rtl="0"/>
            <a:r>
              <a:rPr lang="pl-PL" noProof="0" smtClean="0"/>
              <a:t>Kliknij, aby edytować styl</a:t>
            </a:r>
            <a:endParaRPr lang="pl-PL" noProof="0" dirty="0"/>
          </a:p>
        </p:txBody>
      </p:sp>
      <p:sp>
        <p:nvSpPr>
          <p:cNvPr id="4" name="Stopka — symbol zastępczy 3"/>
          <p:cNvSpPr>
            <a:spLocks noGrp="1"/>
          </p:cNvSpPr>
          <p:nvPr>
            <p:ph type="ftr" sz="quarter" idx="11"/>
          </p:nvPr>
        </p:nvSpPr>
        <p:spPr/>
        <p:txBody>
          <a:bodyPr rtlCol="0"/>
          <a:lstStyle/>
          <a:p>
            <a:endParaRPr lang="pl-PL"/>
          </a:p>
        </p:txBody>
      </p:sp>
      <p:sp>
        <p:nvSpPr>
          <p:cNvPr id="3" name="Data — symbol zastępczy 2"/>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5" name="Numer slajdu — symbol zastępczy 4"/>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niebo"/>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pl-PL" noProof="0" dirty="0"/>
          </a:p>
        </p:txBody>
      </p:sp>
      <p:sp>
        <p:nvSpPr>
          <p:cNvPr id="3" name="Stopka — symbol zastępczy 2"/>
          <p:cNvSpPr>
            <a:spLocks noGrp="1"/>
          </p:cNvSpPr>
          <p:nvPr>
            <p:ph type="ftr" sz="quarter" idx="11"/>
          </p:nvPr>
        </p:nvSpPr>
        <p:spPr/>
        <p:txBody>
          <a:bodyPr rtlCol="0"/>
          <a:lstStyle/>
          <a:p>
            <a:endParaRPr lang="pl-PL"/>
          </a:p>
        </p:txBody>
      </p:sp>
      <p:sp>
        <p:nvSpPr>
          <p:cNvPr id="2" name="Data — symbol zastępczy 1"/>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4" name="Numer slajdu — symbol zastępczy 3"/>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5610" y="762000"/>
            <a:ext cx="2532850" cy="2743200"/>
          </a:xfrm>
        </p:spPr>
        <p:txBody>
          <a:bodyPr rtlCol="0" anchor="b">
            <a:normAutofit/>
          </a:bodyPr>
          <a:lstStyle>
            <a:lvl1pPr>
              <a:defRPr sz="3200" b="0"/>
            </a:lvl1pPr>
          </a:lstStyle>
          <a:p>
            <a:pPr rtl="0"/>
            <a:r>
              <a:rPr lang="pl-PL" noProof="0" smtClean="0"/>
              <a:t>Kliknij, aby edytować styl</a:t>
            </a:r>
            <a:endParaRPr lang="pl-PL" noProof="0" dirty="0"/>
          </a:p>
        </p:txBody>
      </p:sp>
      <p:sp>
        <p:nvSpPr>
          <p:cNvPr id="3" name="Zawartość — symbol zastępczy 2"/>
          <p:cNvSpPr>
            <a:spLocks noGrp="1"/>
          </p:cNvSpPr>
          <p:nvPr>
            <p:ph idx="1"/>
          </p:nvPr>
        </p:nvSpPr>
        <p:spPr>
          <a:xfrm>
            <a:off x="570310" y="685800"/>
            <a:ext cx="5143500" cy="4572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smtClean="0"/>
              <a:t>Kliknij, aby edytować style wzorca tekstu</a:t>
            </a:r>
          </a:p>
          <a:p>
            <a:pPr lvl="1" rtl="0"/>
            <a:r>
              <a:rPr lang="pl-PL" noProof="0" smtClean="0"/>
              <a:t>Drugi poziom</a:t>
            </a:r>
          </a:p>
          <a:p>
            <a:pPr lvl="2" rtl="0"/>
            <a:r>
              <a:rPr lang="pl-PL" noProof="0" smtClean="0"/>
              <a:t>Trzeci poziom</a:t>
            </a:r>
          </a:p>
          <a:p>
            <a:pPr lvl="3" rtl="0"/>
            <a:r>
              <a:rPr lang="pl-PL" noProof="0" smtClean="0"/>
              <a:t>Czwarty poziom</a:t>
            </a:r>
          </a:p>
          <a:p>
            <a:pPr lvl="4" rtl="0"/>
            <a:r>
              <a:rPr lang="pl-PL" noProof="0" smtClean="0"/>
              <a:t>Piąty poziom</a:t>
            </a:r>
            <a:endParaRPr lang="pl-PL" noProof="0" dirty="0"/>
          </a:p>
        </p:txBody>
      </p:sp>
      <p:sp>
        <p:nvSpPr>
          <p:cNvPr id="4" name="Tekst — symbol zastępczy 3"/>
          <p:cNvSpPr>
            <a:spLocks noGrp="1"/>
          </p:cNvSpPr>
          <p:nvPr>
            <p:ph type="body" sz="half" idx="2"/>
          </p:nvPr>
        </p:nvSpPr>
        <p:spPr>
          <a:xfrm>
            <a:off x="6095610" y="3554104"/>
            <a:ext cx="2532850" cy="1703696"/>
          </a:xfrm>
        </p:spPr>
        <p:txBody>
          <a:bodyPr rtlCol="0">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smtClean="0"/>
              <a:t>Kliknij, aby edytować style wzorca tekstu</a:t>
            </a:r>
          </a:p>
        </p:txBody>
      </p:sp>
      <p:sp>
        <p:nvSpPr>
          <p:cNvPr id="6" name="Stopka — symbol zastępczy 5"/>
          <p:cNvSpPr>
            <a:spLocks noGrp="1"/>
          </p:cNvSpPr>
          <p:nvPr>
            <p:ph type="ftr" sz="quarter" idx="11"/>
          </p:nvPr>
        </p:nvSpPr>
        <p:spPr/>
        <p:txBody>
          <a:bodyPr rtlCol="0"/>
          <a:lstStyle/>
          <a:p>
            <a:endParaRPr lang="pl-PL"/>
          </a:p>
        </p:txBody>
      </p:sp>
      <p:sp>
        <p:nvSpPr>
          <p:cNvPr id="5" name="Data — symbol zastępczy 4"/>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7" name="Numer slajdu — symbol zastępczy 6"/>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5610" y="762000"/>
            <a:ext cx="2532850" cy="2743200"/>
          </a:xfrm>
        </p:spPr>
        <p:txBody>
          <a:bodyPr rtlCol="0" anchor="b">
            <a:normAutofit/>
          </a:bodyPr>
          <a:lstStyle>
            <a:lvl1pPr>
              <a:defRPr sz="3400" b="0"/>
            </a:lvl1pPr>
          </a:lstStyle>
          <a:p>
            <a:pPr rtl="0"/>
            <a:r>
              <a:rPr lang="pl-PL" noProof="0" smtClean="0"/>
              <a:t>Kliknij, aby edytować styl</a:t>
            </a:r>
            <a:endParaRPr lang="pl-PL" noProof="0" dirty="0"/>
          </a:p>
        </p:txBody>
      </p:sp>
      <p:sp>
        <p:nvSpPr>
          <p:cNvPr id="3" name="Obraz — symbol zastępczy 2" descr="Pusty symbol zastępczy pozwalający dodać obraz. Kliknij symbol zastępczy i wybierz obraz, który chcesz dodać"/>
          <p:cNvSpPr>
            <a:spLocks noGrp="1"/>
          </p:cNvSpPr>
          <p:nvPr>
            <p:ph type="pic" idx="1"/>
          </p:nvPr>
        </p:nvSpPr>
        <p:spPr>
          <a:xfrm>
            <a:off x="570310" y="685800"/>
            <a:ext cx="5143500" cy="4572000"/>
          </a:xfrm>
          <a:solidFill>
            <a:schemeClr val="bg1">
              <a:lumMod val="95000"/>
            </a:schemeClr>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noProof="0" smtClean="0"/>
              <a:t>Kliknij ikonę, aby dodać obraz</a:t>
            </a:r>
            <a:endParaRPr lang="pl-PL" noProof="0" dirty="0"/>
          </a:p>
        </p:txBody>
      </p:sp>
      <p:sp>
        <p:nvSpPr>
          <p:cNvPr id="4" name="Tekst — symbol zastępczy 3"/>
          <p:cNvSpPr>
            <a:spLocks noGrp="1"/>
          </p:cNvSpPr>
          <p:nvPr>
            <p:ph type="body" sz="half" idx="2"/>
          </p:nvPr>
        </p:nvSpPr>
        <p:spPr>
          <a:xfrm>
            <a:off x="6095610" y="3554104"/>
            <a:ext cx="2532850" cy="1703696"/>
          </a:xfrm>
        </p:spPr>
        <p:txBody>
          <a:bodyPr rtlCol="0">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smtClean="0"/>
              <a:t>Kliknij, aby edytować style wzorca tekstu</a:t>
            </a:r>
          </a:p>
        </p:txBody>
      </p:sp>
      <p:sp>
        <p:nvSpPr>
          <p:cNvPr id="6" name="Stopka — symbol zastępczy 5"/>
          <p:cNvSpPr>
            <a:spLocks noGrp="1"/>
          </p:cNvSpPr>
          <p:nvPr>
            <p:ph type="ftr" sz="quarter" idx="11"/>
          </p:nvPr>
        </p:nvSpPr>
        <p:spPr/>
        <p:txBody>
          <a:bodyPr rtlCol="0"/>
          <a:lstStyle/>
          <a:p>
            <a:endParaRPr lang="pl-PL"/>
          </a:p>
        </p:txBody>
      </p:sp>
      <p:sp>
        <p:nvSpPr>
          <p:cNvPr id="5" name="Data — symbol zastępczy 4"/>
          <p:cNvSpPr>
            <a:spLocks noGrp="1"/>
          </p:cNvSpPr>
          <p:nvPr>
            <p:ph type="dt" sz="half" idx="10"/>
          </p:nvPr>
        </p:nvSpPr>
        <p:spPr/>
        <p:txBody>
          <a:bodyPr rtlCol="0"/>
          <a:lstStyle>
            <a:lvl1pPr>
              <a:defRPr/>
            </a:lvl1pPr>
          </a:lstStyle>
          <a:p>
            <a:fld id="{F905E933-B806-4906-BAE5-47694FACF1C5}" type="datetimeFigureOut">
              <a:rPr lang="pl-PL" smtClean="0"/>
              <a:t>2020-04-24</a:t>
            </a:fld>
            <a:endParaRPr lang="pl-PL"/>
          </a:p>
        </p:txBody>
      </p:sp>
      <p:sp>
        <p:nvSpPr>
          <p:cNvPr id="7" name="Numer slajdu — symbol zastępczy 6"/>
          <p:cNvSpPr>
            <a:spLocks noGrp="1"/>
          </p:cNvSpPr>
          <p:nvPr>
            <p:ph type="sldNum" sz="quarter" idx="12"/>
          </p:nvPr>
        </p:nvSpPr>
        <p:spPr/>
        <p:txBody>
          <a:bodyPr rtlCol="0"/>
          <a:lstStyle/>
          <a:p>
            <a:fld id="{AF46CE38-6C28-4ED0-ABD6-64893388DD4F}" type="slidenum">
              <a:rPr lang="pl-PL" smtClean="0"/>
              <a:t>‹#›</a:t>
            </a:fld>
            <a:endParaRPr lang="pl-PL"/>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niebo"/>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pl-PL" noProof="0" dirty="0"/>
          </a:p>
        </p:txBody>
      </p:sp>
      <p:sp>
        <p:nvSpPr>
          <p:cNvPr id="8" name="woda3"/>
          <p:cNvSpPr/>
          <p:nvPr/>
        </p:nvSpPr>
        <p:spPr bwMode="gray">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dirty="0"/>
          </a:p>
        </p:txBody>
      </p:sp>
      <p:pic>
        <p:nvPicPr>
          <p:cNvPr id="9" name="woda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069" y="6256182"/>
            <a:ext cx="9141714" cy="463209"/>
          </a:xfrm>
          <a:prstGeom prst="rect">
            <a:avLst/>
          </a:prstGeom>
          <a:noFill/>
          <a:ln>
            <a:noFill/>
          </a:ln>
        </p:spPr>
      </p:pic>
      <p:pic>
        <p:nvPicPr>
          <p:cNvPr id="10" name="woda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069" y="5979395"/>
            <a:ext cx="9141714" cy="268288"/>
          </a:xfrm>
          <a:prstGeom prst="rect">
            <a:avLst/>
          </a:prstGeom>
          <a:noFill/>
          <a:ln>
            <a:noFill/>
          </a:ln>
        </p:spPr>
      </p:pic>
      <p:sp>
        <p:nvSpPr>
          <p:cNvPr id="2" name="Tytuł — symbol zastępczy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pPr rtl="0"/>
            <a:r>
              <a:rPr lang="pl-PL" noProof="0" dirty="0"/>
              <a:t>Kliknij, aby edytować styl wzorca tytułu</a:t>
            </a:r>
          </a:p>
        </p:txBody>
      </p:sp>
      <p:sp>
        <p:nvSpPr>
          <p:cNvPr id="3" name="Tekst — symbol zastępczy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rtl="0"/>
            <a:r>
              <a:rPr lang="pl-PL" noProof="0" dirty="0"/>
              <a:t>Kliknij, aby edytować style wzorców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Stopka — symbol zastępczy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1100" cap="all" baseline="0">
                <a:solidFill>
                  <a:schemeClr val="tx1"/>
                </a:solidFill>
              </a:defRPr>
            </a:lvl1pPr>
          </a:lstStyle>
          <a:p>
            <a:endParaRPr lang="pl-PL"/>
          </a:p>
        </p:txBody>
      </p:sp>
      <p:sp>
        <p:nvSpPr>
          <p:cNvPr id="4" name="Data — symbol zastępczy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1100" cap="all" baseline="0">
                <a:solidFill>
                  <a:schemeClr val="tx1"/>
                </a:solidFill>
              </a:defRPr>
            </a:lvl1pPr>
          </a:lstStyle>
          <a:p>
            <a:fld id="{F905E933-B806-4906-BAE5-47694FACF1C5}" type="datetimeFigureOut">
              <a:rPr lang="pl-PL" smtClean="0"/>
              <a:t>2020-04-24</a:t>
            </a:fld>
            <a:endParaRPr lang="pl-PL"/>
          </a:p>
        </p:txBody>
      </p:sp>
      <p:sp>
        <p:nvSpPr>
          <p:cNvPr id="6" name="Numer slajdu — symbol zastępczy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1100" cap="all" baseline="0">
                <a:solidFill>
                  <a:schemeClr val="tx1"/>
                </a:solidFill>
              </a:defRPr>
            </a:lvl1pPr>
          </a:lstStyle>
          <a:p>
            <a:fld id="{AF46CE38-6C28-4ED0-ABD6-64893388DD4F}" type="slidenum">
              <a:rPr lang="pl-PL" smtClean="0"/>
              <a:t>‹#›</a:t>
            </a:fld>
            <a:endParaRPr lang="pl-PL"/>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53007" y="908720"/>
            <a:ext cx="7202092" cy="252028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Mamo, Tato – idę do przedszkola!</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Podtytuł 2"/>
          <p:cNvSpPr>
            <a:spLocks noGrp="1"/>
          </p:cNvSpPr>
          <p:nvPr>
            <p:ph type="subTitle" idx="1"/>
          </p:nvPr>
        </p:nvSpPr>
        <p:spPr/>
        <p:txBody>
          <a:bodyPr/>
          <a:lstStyle/>
          <a:p>
            <a:endParaRPr lang="pl-PL" dirty="0">
              <a:ln>
                <a:solidFill>
                  <a:schemeClr val="accent6"/>
                </a:solidFill>
              </a:ln>
              <a:solidFill>
                <a:schemeClr val="accent6">
                  <a:lumMod val="75000"/>
                </a:schemeClr>
              </a:solidFill>
            </a:endParaRPr>
          </a:p>
        </p:txBody>
      </p:sp>
      <p:sp>
        <p:nvSpPr>
          <p:cNvPr id="4" name="Symbol zastępczy tekstu 2"/>
          <p:cNvSpPr txBox="1">
            <a:spLocks/>
          </p:cNvSpPr>
          <p:nvPr/>
        </p:nvSpPr>
        <p:spPr>
          <a:xfrm>
            <a:off x="993698" y="3886200"/>
            <a:ext cx="7849236" cy="1143000"/>
          </a:xfrm>
          <a:prstGeom prst="rect">
            <a:avLst/>
          </a:prstGeom>
          <a:solidFill>
            <a:schemeClr val="accent5">
              <a:lumMod val="40000"/>
              <a:lumOff val="60000"/>
            </a:schemeClr>
          </a:solidFill>
          <a:ln>
            <a:solidFill>
              <a:srgbClr val="663300"/>
            </a:solidFill>
          </a:ln>
          <a:effectLst>
            <a:outerShdw blurRad="50800" dist="38100" dir="5400000" algn="t" rotWithShape="0">
              <a:prstClr val="black">
                <a:alpha val="40000"/>
              </a:prstClr>
            </a:outerShdw>
          </a:effectLst>
          <a:scene3d>
            <a:camera prst="orthographicFront"/>
            <a:lightRig rig="threePt" dir="t"/>
          </a:scene3d>
          <a:sp3d>
            <a:bevelT w="114300" prst="artDeco"/>
          </a:sp3d>
        </p:spPr>
        <p:txBody>
          <a:bodyPr vert="horz" lIns="91440" tIns="45720" rIns="91440" bIns="45720" rtlCol="0">
            <a:normAutofit/>
          </a:bodyPr>
          <a:lstStyle>
            <a:lvl1pPr marL="0" indent="0" algn="ctr" defTabSz="914400" rtl="0" eaLnBrk="1" latinLnBrk="0" hangingPunct="1">
              <a:lnSpc>
                <a:spcPct val="90000"/>
              </a:lnSpc>
              <a:spcBef>
                <a:spcPts val="0"/>
              </a:spcBef>
              <a:buSzPct val="100000"/>
              <a:buFont typeface="Arial" pitchFamily="34" charset="0"/>
              <a:buNone/>
              <a:defRPr sz="1800" kern="1200" cap="all" baseline="0">
                <a:solidFill>
                  <a:schemeClr val="accent2">
                    <a:lumMod val="75000"/>
                  </a:schemeClr>
                </a:solidFill>
                <a:latin typeface="+mn-lt"/>
                <a:ea typeface="+mn-ea"/>
                <a:cs typeface="+mn-cs"/>
              </a:defRPr>
            </a:lvl1pPr>
            <a:lvl2pPr marL="457200" indent="0" algn="ctr" defTabSz="914400" rtl="0" eaLnBrk="1" latinLnBrk="0" hangingPunct="1">
              <a:lnSpc>
                <a:spcPct val="90000"/>
              </a:lnSpc>
              <a:spcBef>
                <a:spcPts val="1000"/>
              </a:spcBef>
              <a:buSzPct val="100000"/>
              <a:buFont typeface="Arial" pitchFamily="34" charset="0"/>
              <a:buNone/>
              <a:defRPr sz="2800" kern="1200">
                <a:solidFill>
                  <a:schemeClr val="accent2">
                    <a:lumMod val="50000"/>
                  </a:schemeClr>
                </a:solidFill>
                <a:latin typeface="+mn-lt"/>
                <a:ea typeface="+mn-ea"/>
                <a:cs typeface="+mn-cs"/>
              </a:defRPr>
            </a:lvl2pPr>
            <a:lvl3pPr marL="914400" indent="0" algn="ctr" defTabSz="914400" rtl="0" eaLnBrk="1" latinLnBrk="0" hangingPunct="1">
              <a:lnSpc>
                <a:spcPct val="90000"/>
              </a:lnSpc>
              <a:spcBef>
                <a:spcPts val="800"/>
              </a:spcBef>
              <a:buSzPct val="100000"/>
              <a:buFont typeface="Arial" pitchFamily="34" charset="0"/>
              <a:buNone/>
              <a:defRPr sz="2400" kern="1200">
                <a:solidFill>
                  <a:schemeClr val="accent2">
                    <a:lumMod val="50000"/>
                  </a:schemeClr>
                </a:solidFill>
                <a:latin typeface="+mn-lt"/>
                <a:ea typeface="+mn-ea"/>
                <a:cs typeface="+mn-cs"/>
              </a:defRPr>
            </a:lvl3pPr>
            <a:lvl4pPr marL="1371600" indent="0" algn="ctr" defTabSz="914400" rtl="0" eaLnBrk="1" latinLnBrk="0" hangingPunct="1">
              <a:lnSpc>
                <a:spcPct val="90000"/>
              </a:lnSpc>
              <a:spcBef>
                <a:spcPts val="800"/>
              </a:spcBef>
              <a:buSzPct val="100000"/>
              <a:buFont typeface="Arial" pitchFamily="34" charset="0"/>
              <a:buNone/>
              <a:defRPr sz="2000" kern="1200">
                <a:solidFill>
                  <a:schemeClr val="accent2">
                    <a:lumMod val="50000"/>
                  </a:schemeClr>
                </a:solidFill>
                <a:latin typeface="+mn-lt"/>
                <a:ea typeface="+mn-ea"/>
                <a:cs typeface="+mn-cs"/>
              </a:defRPr>
            </a:lvl4pPr>
            <a:lvl5pPr marL="1828800" indent="0" algn="ctr" defTabSz="914400" rtl="0" eaLnBrk="1" latinLnBrk="0" hangingPunct="1">
              <a:lnSpc>
                <a:spcPct val="90000"/>
              </a:lnSpc>
              <a:spcBef>
                <a:spcPts val="800"/>
              </a:spcBef>
              <a:buSzPct val="100000"/>
              <a:buFont typeface="Arial" pitchFamily="34" charset="0"/>
              <a:buNone/>
              <a:defRPr sz="2000" kern="1200">
                <a:solidFill>
                  <a:schemeClr val="accent2">
                    <a:lumMod val="50000"/>
                  </a:schemeClr>
                </a:solidFill>
                <a:latin typeface="+mn-lt"/>
                <a:ea typeface="+mn-ea"/>
                <a:cs typeface="+mn-cs"/>
              </a:defRPr>
            </a:lvl5pPr>
            <a:lvl6pPr marL="2286000" indent="0" algn="ctr" defTabSz="914400" rtl="0" eaLnBrk="1" latinLnBrk="0" hangingPunct="1">
              <a:lnSpc>
                <a:spcPct val="90000"/>
              </a:lnSpc>
              <a:spcBef>
                <a:spcPts val="800"/>
              </a:spcBef>
              <a:buSzPct val="100000"/>
              <a:buFont typeface="Arial" pitchFamily="34" charset="0"/>
              <a:buNone/>
              <a:defRPr sz="2000" kern="1200">
                <a:solidFill>
                  <a:schemeClr val="accent2">
                    <a:lumMod val="50000"/>
                  </a:schemeClr>
                </a:solidFill>
                <a:latin typeface="+mn-lt"/>
                <a:ea typeface="+mn-ea"/>
                <a:cs typeface="+mn-cs"/>
              </a:defRPr>
            </a:lvl6pPr>
            <a:lvl7pPr marL="2743200" indent="0" algn="ctr" defTabSz="914400" rtl="0" eaLnBrk="1" latinLnBrk="0" hangingPunct="1">
              <a:lnSpc>
                <a:spcPct val="90000"/>
              </a:lnSpc>
              <a:spcBef>
                <a:spcPts val="800"/>
              </a:spcBef>
              <a:buSzPct val="100000"/>
              <a:buFont typeface="Arial" pitchFamily="34" charset="0"/>
              <a:buNone/>
              <a:defRPr sz="2000" kern="1200">
                <a:solidFill>
                  <a:schemeClr val="accent2">
                    <a:lumMod val="50000"/>
                  </a:schemeClr>
                </a:solidFill>
                <a:latin typeface="+mn-lt"/>
                <a:ea typeface="+mn-ea"/>
                <a:cs typeface="+mn-cs"/>
              </a:defRPr>
            </a:lvl7pPr>
            <a:lvl8pPr marL="3200400" indent="0" algn="ctr" defTabSz="914400" rtl="0" eaLnBrk="1" latinLnBrk="0" hangingPunct="1">
              <a:lnSpc>
                <a:spcPct val="90000"/>
              </a:lnSpc>
              <a:spcBef>
                <a:spcPts val="800"/>
              </a:spcBef>
              <a:buSzPct val="100000"/>
              <a:buFont typeface="Arial" pitchFamily="34" charset="0"/>
              <a:buNone/>
              <a:defRPr sz="2000" kern="1200">
                <a:solidFill>
                  <a:schemeClr val="accent2">
                    <a:lumMod val="50000"/>
                  </a:schemeClr>
                </a:solidFill>
                <a:latin typeface="+mn-lt"/>
                <a:ea typeface="+mn-ea"/>
                <a:cs typeface="+mn-cs"/>
              </a:defRPr>
            </a:lvl8pPr>
            <a:lvl9pPr marL="3657600" indent="0" algn="ctr" defTabSz="914400" rtl="0" eaLnBrk="1" latinLnBrk="0" hangingPunct="1">
              <a:lnSpc>
                <a:spcPct val="90000"/>
              </a:lnSpc>
              <a:spcBef>
                <a:spcPts val="800"/>
              </a:spcBef>
              <a:buSzPct val="100000"/>
              <a:buFont typeface="Arial" pitchFamily="34" charset="0"/>
              <a:buNone/>
              <a:defRPr sz="2000" kern="1200">
                <a:solidFill>
                  <a:schemeClr val="accent2">
                    <a:lumMod val="50000"/>
                  </a:schemeClr>
                </a:solidFill>
                <a:latin typeface="+mn-lt"/>
                <a:ea typeface="+mn-ea"/>
                <a:cs typeface="+mn-cs"/>
              </a:defRPr>
            </a:lvl9pPr>
          </a:lstStyle>
          <a:p>
            <a:pPr lvl="0"/>
            <a:endParaRPr lang="pl-PL" dirty="0" smtClean="0">
              <a:ln>
                <a:solidFill>
                  <a:srgbClr val="C19859"/>
                </a:solidFill>
              </a:ln>
              <a:solidFill>
                <a:srgbClr val="C19859">
                  <a:lumMod val="75000"/>
                </a:srgbClr>
              </a:solidFill>
            </a:endParaRPr>
          </a:p>
          <a:p>
            <a:pPr lvl="0"/>
            <a:r>
              <a:rPr lang="pl-PL" sz="2400" b="1" dirty="0" smtClean="0">
                <a:ln>
                  <a:solidFill>
                    <a:srgbClr val="663300"/>
                  </a:solidFill>
                </a:ln>
                <a:solidFill>
                  <a:srgbClr val="C19859">
                    <a:lumMod val="75000"/>
                  </a:srgbClr>
                </a:solidFill>
                <a:latin typeface="+mj-lt"/>
              </a:rPr>
              <a:t>Czyli </a:t>
            </a:r>
            <a:r>
              <a:rPr lang="pl-PL" sz="2400" b="1" dirty="0">
                <a:ln>
                  <a:solidFill>
                    <a:srgbClr val="663300"/>
                  </a:solidFill>
                </a:ln>
                <a:solidFill>
                  <a:srgbClr val="C19859">
                    <a:lumMod val="75000"/>
                  </a:srgbClr>
                </a:solidFill>
                <a:latin typeface="+mj-lt"/>
              </a:rPr>
              <a:t>jak przygotować dziecko do roli  </a:t>
            </a:r>
            <a:r>
              <a:rPr lang="pl-PL" sz="2400" b="1" dirty="0">
                <a:ln>
                  <a:solidFill>
                    <a:srgbClr val="663300"/>
                  </a:solidFill>
                </a:ln>
                <a:solidFill>
                  <a:schemeClr val="accent6">
                    <a:lumMod val="75000"/>
                  </a:schemeClr>
                </a:solidFill>
                <a:latin typeface="+mj-lt"/>
              </a:rPr>
              <a:t>przedszkolaka</a:t>
            </a:r>
          </a:p>
        </p:txBody>
      </p:sp>
    </p:spTree>
  </p:cSld>
  <p:clrMapOvr>
    <a:masterClrMapping/>
  </p:clrMapOvr>
  <mc:AlternateContent xmlns:mc="http://schemas.openxmlformats.org/markup-compatibility/2006" xmlns:p14="http://schemas.microsoft.com/office/powerpoint/2010/main">
    <mc:Choice Requires="p14">
      <p:transition spd="slow" p14:dur="3400" advTm="0">
        <p14:reveal/>
      </p:transition>
    </mc:Choice>
    <mc:Fallback xmlns="">
      <p:transition spd="slow"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0001" y="260648"/>
            <a:ext cx="8715436" cy="928694"/>
          </a:xfrm>
        </p:spPr>
        <p:txBody>
          <a:bodyPr>
            <a:normAutofit fontScale="90000"/>
          </a:bodyPr>
          <a:lstStyle/>
          <a:p>
            <a:pPr algn="ctr"/>
            <a:r>
              <a:rPr lang="pl-PL" sz="3600" dirty="0" smtClean="0">
                <a:solidFill>
                  <a:schemeClr val="accent6">
                    <a:lumMod val="75000"/>
                  </a:schemeClr>
                </a:solidFill>
              </a:rPr>
              <a:t>Samodzielność  dziecka w wieku przedszkolnym</a:t>
            </a:r>
            <a:endParaRPr lang="pl-PL" sz="3600" dirty="0">
              <a:solidFill>
                <a:schemeClr val="accent6">
                  <a:lumMod val="75000"/>
                </a:schemeClr>
              </a:solidFill>
            </a:endParaRPr>
          </a:p>
        </p:txBody>
      </p:sp>
      <p:sp>
        <p:nvSpPr>
          <p:cNvPr id="3" name="Symbol zastępczy zawartości 2"/>
          <p:cNvSpPr>
            <a:spLocks noGrp="1"/>
          </p:cNvSpPr>
          <p:nvPr>
            <p:ph sz="half" idx="2"/>
          </p:nvPr>
        </p:nvSpPr>
        <p:spPr>
          <a:xfrm>
            <a:off x="357158" y="1071546"/>
            <a:ext cx="8501122" cy="4643455"/>
          </a:xfrm>
        </p:spPr>
        <p:txBody>
          <a:bodyPr>
            <a:noAutofit/>
          </a:bodyPr>
          <a:lstStyle/>
          <a:p>
            <a:pPr marL="85725" indent="0">
              <a:lnSpc>
                <a:spcPct val="110000"/>
              </a:lnSpc>
              <a:spcBef>
                <a:spcPts val="0"/>
              </a:spcBef>
              <a:buNone/>
            </a:pPr>
            <a:endParaRPr lang="pl-PL" sz="1400" dirty="0" smtClean="0"/>
          </a:p>
          <a:p>
            <a:pPr marL="85725" indent="0">
              <a:lnSpc>
                <a:spcPct val="110000"/>
              </a:lnSpc>
              <a:spcBef>
                <a:spcPts val="0"/>
              </a:spcBef>
              <a:buNone/>
            </a:pPr>
            <a:r>
              <a:rPr lang="pl-PL" sz="1400" dirty="0" smtClean="0">
                <a:solidFill>
                  <a:schemeClr val="accent6">
                    <a:lumMod val="75000"/>
                  </a:schemeClr>
                </a:solidFill>
              </a:rPr>
              <a:t>Nadmiernie troskliwi  dorośli pragną uchronić swoje dzieci przed wszelkimi trudnymi sytuacjami</a:t>
            </a:r>
          </a:p>
          <a:p>
            <a:pPr marL="85725" indent="0">
              <a:lnSpc>
                <a:spcPct val="110000"/>
              </a:lnSpc>
              <a:spcBef>
                <a:spcPts val="0"/>
              </a:spcBef>
              <a:buNone/>
            </a:pPr>
            <a:r>
              <a:rPr lang="pl-PL" sz="1400" dirty="0" smtClean="0">
                <a:solidFill>
                  <a:schemeClr val="accent6">
                    <a:lumMod val="75000"/>
                  </a:schemeClr>
                </a:solidFill>
              </a:rPr>
              <a:t>i negatywnymi emocjami. Dlatego wyręczają je we wszystkim. Najpierw dotyczy to czynności samoobsługowych </a:t>
            </a:r>
            <a:r>
              <a:rPr lang="pl-PL" sz="1400" dirty="0" smtClean="0">
                <a:solidFill>
                  <a:schemeClr val="accent6">
                    <a:lumMod val="75000"/>
                  </a:schemeClr>
                </a:solidFill>
              </a:rPr>
              <a:t>(</a:t>
            </a:r>
            <a:r>
              <a:rPr lang="pl-PL" sz="1400" dirty="0" smtClean="0">
                <a:solidFill>
                  <a:schemeClr val="accent6">
                    <a:lumMod val="75000"/>
                  </a:schemeClr>
                </a:solidFill>
              </a:rPr>
              <a:t>za</a:t>
            </a:r>
            <a:r>
              <a:rPr lang="pl-PL" sz="1400" dirty="0" smtClean="0">
                <a:solidFill>
                  <a:schemeClr val="accent6">
                    <a:lumMod val="75000"/>
                  </a:schemeClr>
                </a:solidFill>
              </a:rPr>
              <a:t>pinanie </a:t>
            </a:r>
            <a:r>
              <a:rPr lang="pl-PL" sz="1400" dirty="0" smtClean="0">
                <a:solidFill>
                  <a:schemeClr val="accent6">
                    <a:lumMod val="75000"/>
                  </a:schemeClr>
                </a:solidFill>
              </a:rPr>
              <a:t>ubrań, zakładanie czapek,  wiązanie butów, porządkowanie zabawek), </a:t>
            </a:r>
          </a:p>
          <a:p>
            <a:pPr marL="85725" indent="0">
              <a:lnSpc>
                <a:spcPct val="110000"/>
              </a:lnSpc>
              <a:spcBef>
                <a:spcPts val="0"/>
              </a:spcBef>
              <a:buNone/>
            </a:pPr>
            <a:r>
              <a:rPr lang="pl-PL" sz="1400" dirty="0" smtClean="0">
                <a:solidFill>
                  <a:schemeClr val="accent6">
                    <a:lumMod val="75000"/>
                  </a:schemeClr>
                </a:solidFill>
              </a:rPr>
              <a:t>a potem  takie same zachowania prezentują w przypadku gdy dziecko dorasta i próbuje  samodzielnie rozwiązywać  pojawiające się trudności np. w kontaktach z </a:t>
            </a:r>
            <a:r>
              <a:rPr lang="pl-PL" sz="1400" dirty="0" smtClean="0">
                <a:solidFill>
                  <a:schemeClr val="accent6">
                    <a:lumMod val="75000"/>
                  </a:schemeClr>
                </a:solidFill>
              </a:rPr>
              <a:t>rówieśnikami i </a:t>
            </a:r>
            <a:r>
              <a:rPr lang="pl-PL" sz="1400" dirty="0" smtClean="0">
                <a:solidFill>
                  <a:schemeClr val="accent6">
                    <a:lumMod val="75000"/>
                  </a:schemeClr>
                </a:solidFill>
              </a:rPr>
              <a:t>w </a:t>
            </a:r>
            <a:r>
              <a:rPr lang="pl-PL" sz="1400" dirty="0" smtClean="0">
                <a:solidFill>
                  <a:schemeClr val="accent6">
                    <a:lumMod val="75000"/>
                  </a:schemeClr>
                </a:solidFill>
              </a:rPr>
              <a:t>edukacji </a:t>
            </a:r>
            <a:r>
              <a:rPr lang="pl-PL" sz="1400" dirty="0" smtClean="0">
                <a:solidFill>
                  <a:schemeClr val="accent6">
                    <a:lumMod val="75000"/>
                  </a:schemeClr>
                </a:solidFill>
              </a:rPr>
              <a:t>szkolnej.</a:t>
            </a:r>
          </a:p>
          <a:p>
            <a:pPr marL="85725" indent="0">
              <a:lnSpc>
                <a:spcPct val="110000"/>
              </a:lnSpc>
              <a:spcBef>
                <a:spcPts val="0"/>
              </a:spcBef>
              <a:buNone/>
            </a:pPr>
            <a:endParaRPr lang="pl-PL" sz="1400" dirty="0" smtClean="0">
              <a:solidFill>
                <a:schemeClr val="accent6">
                  <a:lumMod val="75000"/>
                </a:schemeClr>
              </a:solidFill>
            </a:endParaRPr>
          </a:p>
          <a:p>
            <a:pPr marL="85725" indent="0">
              <a:lnSpc>
                <a:spcPct val="110000"/>
              </a:lnSpc>
              <a:spcBef>
                <a:spcPts val="0"/>
              </a:spcBef>
              <a:buNone/>
            </a:pPr>
            <a:r>
              <a:rPr lang="pl-PL" sz="1400" dirty="0" smtClean="0">
                <a:solidFill>
                  <a:schemeClr val="accent6">
                    <a:lumMod val="75000"/>
                  </a:schemeClr>
                </a:solidFill>
              </a:rPr>
              <a:t>Tymczasem wychowywać dziecko mądrze to stawiać mu wymagania, oczywiście odpowiednie do wieku</a:t>
            </a:r>
            <a:br>
              <a:rPr lang="pl-PL" sz="1400" dirty="0" smtClean="0">
                <a:solidFill>
                  <a:schemeClr val="accent6">
                    <a:lumMod val="75000"/>
                  </a:schemeClr>
                </a:solidFill>
              </a:rPr>
            </a:br>
            <a:r>
              <a:rPr lang="pl-PL" sz="1400" dirty="0" smtClean="0">
                <a:solidFill>
                  <a:schemeClr val="accent6">
                    <a:lumMod val="75000"/>
                  </a:schemeClr>
                </a:solidFill>
              </a:rPr>
              <a:t> i możliwości . Wychowywać to zrezygnować z wyręczania, pozwolić na zmaganie się z własnymi problemami, na uczenie się na błędach.</a:t>
            </a:r>
          </a:p>
          <a:p>
            <a:pPr marL="85725" indent="0">
              <a:lnSpc>
                <a:spcPct val="110000"/>
              </a:lnSpc>
              <a:spcBef>
                <a:spcPts val="0"/>
              </a:spcBef>
              <a:buNone/>
            </a:pPr>
            <a:endParaRPr lang="pl-PL" sz="1400" dirty="0" smtClean="0">
              <a:solidFill>
                <a:schemeClr val="accent6">
                  <a:lumMod val="75000"/>
                </a:schemeClr>
              </a:solidFill>
            </a:endParaRPr>
          </a:p>
          <a:p>
            <a:pPr marL="85725" indent="0">
              <a:lnSpc>
                <a:spcPct val="110000"/>
              </a:lnSpc>
              <a:spcBef>
                <a:spcPts val="0"/>
              </a:spcBef>
              <a:buNone/>
            </a:pPr>
            <a:r>
              <a:rPr lang="pl-PL" sz="1400" dirty="0" smtClean="0">
                <a:solidFill>
                  <a:schemeClr val="accent6">
                    <a:lumMod val="75000"/>
                  </a:schemeClr>
                </a:solidFill>
              </a:rPr>
              <a:t>Dziecko, któremu pozwala się na samodzielność:</a:t>
            </a:r>
          </a:p>
          <a:p>
            <a:pPr marL="269875" indent="-184150">
              <a:lnSpc>
                <a:spcPct val="110000"/>
              </a:lnSpc>
              <a:spcBef>
                <a:spcPts val="0"/>
              </a:spcBef>
            </a:pPr>
            <a:r>
              <a:rPr lang="pl-PL" sz="1400" dirty="0" smtClean="0">
                <a:solidFill>
                  <a:schemeClr val="accent6">
                    <a:lumMod val="75000"/>
                  </a:schemeClr>
                </a:solidFill>
              </a:rPr>
              <a:t>doznaje przyjemności, ma poczucie, że wykonało coś pozytywnego</a:t>
            </a:r>
          </a:p>
          <a:p>
            <a:pPr marL="269875" indent="-184150">
              <a:lnSpc>
                <a:spcPct val="110000"/>
              </a:lnSpc>
              <a:spcBef>
                <a:spcPts val="0"/>
              </a:spcBef>
            </a:pPr>
            <a:r>
              <a:rPr lang="pl-PL" sz="1400" dirty="0" smtClean="0">
                <a:solidFill>
                  <a:schemeClr val="accent6">
                    <a:lumMod val="75000"/>
                  </a:schemeClr>
                </a:solidFill>
              </a:rPr>
              <a:t>przenosi w/</a:t>
            </a:r>
            <a:r>
              <a:rPr lang="pl-PL" sz="1400" dirty="0" err="1" smtClean="0">
                <a:solidFill>
                  <a:schemeClr val="accent6">
                    <a:lumMod val="75000"/>
                  </a:schemeClr>
                </a:solidFill>
              </a:rPr>
              <a:t>w</a:t>
            </a:r>
            <a:r>
              <a:rPr lang="pl-PL" sz="1400" dirty="0" smtClean="0">
                <a:solidFill>
                  <a:schemeClr val="accent6">
                    <a:lumMod val="75000"/>
                  </a:schemeClr>
                </a:solidFill>
              </a:rPr>
              <a:t> uczucia na sytuacje zadaniowe w dziedzinie aktywności intelektualnej</a:t>
            </a:r>
          </a:p>
          <a:p>
            <a:pPr marL="269875" indent="-184150">
              <a:lnSpc>
                <a:spcPct val="110000"/>
              </a:lnSpc>
              <a:spcBef>
                <a:spcPts val="0"/>
              </a:spcBef>
            </a:pPr>
            <a:r>
              <a:rPr lang="pl-PL" sz="1400" dirty="0" smtClean="0">
                <a:solidFill>
                  <a:schemeClr val="accent6">
                    <a:lumMod val="75000"/>
                  </a:schemeClr>
                </a:solidFill>
              </a:rPr>
              <a:t>zyskuje przekonanie o efektywności własnego działania.      </a:t>
            </a:r>
          </a:p>
          <a:p>
            <a:pPr>
              <a:buNone/>
            </a:pPr>
            <a:r>
              <a:rPr lang="pl-PL" sz="1400" dirty="0" smtClean="0">
                <a:solidFill>
                  <a:schemeClr val="accent6">
                    <a:lumMod val="75000"/>
                  </a:schemeClr>
                </a:solidFill>
              </a:rPr>
              <a:t> </a:t>
            </a:r>
          </a:p>
        </p:txBody>
      </p:sp>
      <p:pic>
        <p:nvPicPr>
          <p:cNvPr id="5" name="Obraz 4" descr="UBRANIA - SuperKi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4474379"/>
            <a:ext cx="2126578" cy="1899743"/>
          </a:xfrm>
          <a:prstGeom prst="rect">
            <a:avLst/>
          </a:prstGeom>
          <a:noFill/>
          <a:ln>
            <a:noFill/>
          </a:ln>
          <a:effectLst>
            <a:softEdge rad="1270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1088136"/>
          </a:xfrm>
        </p:spPr>
        <p:txBody>
          <a:bodyPr>
            <a:normAutofit/>
          </a:bodyPr>
          <a:lstStyle/>
          <a:p>
            <a:pPr algn="ctr"/>
            <a:r>
              <a:rPr lang="pl-PL" sz="3600" dirty="0" smtClean="0">
                <a:solidFill>
                  <a:schemeClr val="accent6">
                    <a:lumMod val="75000"/>
                  </a:schemeClr>
                </a:solidFill>
              </a:rPr>
              <a:t>Przygotuj dziecko na nadejście nowej sytuacji!</a:t>
            </a:r>
            <a:endParaRPr lang="pl-PL" sz="3600" dirty="0">
              <a:solidFill>
                <a:schemeClr val="accent6">
                  <a:lumMod val="75000"/>
                </a:schemeClr>
              </a:solidFill>
            </a:endParaRPr>
          </a:p>
        </p:txBody>
      </p:sp>
      <p:pic>
        <p:nvPicPr>
          <p:cNvPr id="9" name="Obraz 8" descr="Jak pomóc dziecku w opanowaniu umiejętności niezbędnych do ..."/>
          <p:cNvPicPr>
            <a:picLocks noChangeAspect="1"/>
          </p:cNvPicPr>
          <p:nvPr/>
        </p:nvPicPr>
        <p:blipFill>
          <a:blip r:embed="rId3">
            <a:extLst>
              <a:ext uri="{28A0092B-C50C-407E-A947-70E740481C1C}">
                <a14:useLocalDpi xmlns:a14="http://schemas.microsoft.com/office/drawing/2010/main" val="0"/>
              </a:ext>
            </a:extLst>
          </a:blip>
          <a:srcRect b="3889"/>
          <a:stretch>
            <a:fillRect/>
          </a:stretch>
        </p:blipFill>
        <p:spPr bwMode="auto">
          <a:xfrm>
            <a:off x="5072066" y="2000240"/>
            <a:ext cx="3447031" cy="3240000"/>
          </a:xfrm>
          <a:prstGeom prst="snip2SameRect">
            <a:avLst/>
          </a:prstGeom>
          <a:noFill/>
          <a:ln>
            <a:noFill/>
          </a:ln>
          <a:effectLst>
            <a:softEdge rad="127000"/>
          </a:effectLst>
        </p:spPr>
      </p:pic>
      <p:pic>
        <p:nvPicPr>
          <p:cNvPr id="10" name="Obraz 9" descr="Jak pomóc dziecku w opanowaniu umiejętności niezbędnych do ..."/>
          <p:cNvPicPr>
            <a:picLocks noChangeAspect="1"/>
          </p:cNvPicPr>
          <p:nvPr/>
        </p:nvPicPr>
        <p:blipFill>
          <a:blip r:embed="rId4">
            <a:extLst>
              <a:ext uri="{28A0092B-C50C-407E-A947-70E740481C1C}">
                <a14:useLocalDpi xmlns:a14="http://schemas.microsoft.com/office/drawing/2010/main" val="0"/>
              </a:ext>
            </a:extLst>
          </a:blip>
          <a:srcRect b="3050"/>
          <a:stretch>
            <a:fillRect/>
          </a:stretch>
        </p:blipFill>
        <p:spPr bwMode="auto">
          <a:xfrm>
            <a:off x="818405" y="2000240"/>
            <a:ext cx="3182091" cy="3240000"/>
          </a:xfrm>
          <a:prstGeom prst="snip2SameRect">
            <a:avLst/>
          </a:prstGeom>
          <a:noFill/>
          <a:ln>
            <a:noFill/>
          </a:ln>
          <a:effectLst>
            <a:softEdge rad="1270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1088136"/>
          </a:xfrm>
        </p:spPr>
        <p:txBody>
          <a:bodyPr>
            <a:normAutofit/>
          </a:bodyPr>
          <a:lstStyle/>
          <a:p>
            <a:pPr algn="ctr"/>
            <a:r>
              <a:rPr lang="pl-PL" sz="3600" dirty="0" smtClean="0">
                <a:solidFill>
                  <a:schemeClr val="accent6">
                    <a:lumMod val="75000"/>
                  </a:schemeClr>
                </a:solidFill>
              </a:rPr>
              <a:t>Przygotuj dziecko na nadejście nowej sytuacji!</a:t>
            </a:r>
            <a:endParaRPr lang="pl-PL" sz="3600" dirty="0">
              <a:solidFill>
                <a:schemeClr val="accent6">
                  <a:lumMod val="75000"/>
                </a:schemeClr>
              </a:solidFill>
            </a:endParaRPr>
          </a:p>
        </p:txBody>
      </p:sp>
      <p:sp>
        <p:nvSpPr>
          <p:cNvPr id="3" name="Symbol zastępczy zawartości 2"/>
          <p:cNvSpPr>
            <a:spLocks noGrp="1"/>
          </p:cNvSpPr>
          <p:nvPr>
            <p:ph idx="1"/>
          </p:nvPr>
        </p:nvSpPr>
        <p:spPr>
          <a:xfrm>
            <a:off x="285720" y="1500174"/>
            <a:ext cx="8643998" cy="4570876"/>
          </a:xfrm>
        </p:spPr>
        <p:txBody>
          <a:bodyPr>
            <a:normAutofit lnSpcReduction="10000"/>
          </a:bodyPr>
          <a:lstStyle/>
          <a:p>
            <a:r>
              <a:rPr lang="pl-PL" sz="1500" dirty="0" smtClean="0">
                <a:solidFill>
                  <a:schemeClr val="accent6">
                    <a:lumMod val="75000"/>
                  </a:schemeClr>
                </a:solidFill>
              </a:rPr>
              <a:t>Opowiadaj o swoich doświadczeniach z przedszkola – wspominaj zabawy, koleżanki i kolegów.</a:t>
            </a:r>
          </a:p>
          <a:p>
            <a:r>
              <a:rPr lang="pl-PL" sz="1500" dirty="0" smtClean="0">
                <a:solidFill>
                  <a:schemeClr val="accent6">
                    <a:lumMod val="75000"/>
                  </a:schemeClr>
                </a:solidFill>
              </a:rPr>
              <a:t>Pobaw się w przedszkole – odgrywajcie scenki, zamieniajcie się rolami.</a:t>
            </a:r>
          </a:p>
          <a:p>
            <a:r>
              <a:rPr lang="pl-PL" sz="1500" dirty="0" smtClean="0">
                <a:solidFill>
                  <a:schemeClr val="accent6">
                    <a:lumMod val="75000"/>
                  </a:schemeClr>
                </a:solidFill>
              </a:rPr>
              <a:t>Rozmawiaj z dzieckiem o przedszkolu – przedstawiaj fakty, nie strasz, ale nie obiecuj złotych gór poinformuj, że będzie tam dużo zabawek, pozna nowych kolegów, ale będzie przez dłuższy czas bez rodziców i w wielu sytuacjach będzie musiało radzić sobie samodzielnie.</a:t>
            </a:r>
          </a:p>
          <a:p>
            <a:r>
              <a:rPr lang="pl-PL" sz="1500" dirty="0" smtClean="0">
                <a:solidFill>
                  <a:schemeClr val="accent6">
                    <a:lumMod val="75000"/>
                  </a:schemeClr>
                </a:solidFill>
              </a:rPr>
              <a:t>Opowiadaj jak będzie wyglądał dzień w przedszkolu – przedstaw przykładowy plan dnia: pory na posiłki, czas zabawy, zajęcia zorganizowane, wyjście do ogródka i na spacer.  </a:t>
            </a:r>
          </a:p>
          <a:p>
            <a:r>
              <a:rPr lang="pl-PL" sz="1500" dirty="0" smtClean="0">
                <a:solidFill>
                  <a:schemeClr val="accent6">
                    <a:lumMod val="75000"/>
                  </a:schemeClr>
                </a:solidFill>
              </a:rPr>
              <a:t>Zróbcie spacer w okolice przedszkola – pokaż drogę do przedszkola, budynek i najbliższą okolicę.</a:t>
            </a:r>
          </a:p>
          <a:p>
            <a:r>
              <a:rPr lang="pl-PL" sz="1500" dirty="0" smtClean="0">
                <a:solidFill>
                  <a:schemeClr val="accent6">
                    <a:lumMod val="75000"/>
                  </a:schemeClr>
                </a:solidFill>
              </a:rPr>
              <a:t>Zaangażuj dziecko w przygotowanie wyprawki, kupno stroju gimnastycznego, kapci, worka, itp.</a:t>
            </a:r>
          </a:p>
          <a:p>
            <a:r>
              <a:rPr lang="pl-PL" sz="1500" dirty="0" smtClean="0">
                <a:solidFill>
                  <a:schemeClr val="accent6">
                    <a:lumMod val="75000"/>
                  </a:schemeClr>
                </a:solidFill>
              </a:rPr>
              <a:t>Pozwól dziecku używać tych przedmiotów przed pójściem do przedszkola.</a:t>
            </a:r>
          </a:p>
          <a:p>
            <a:r>
              <a:rPr lang="pl-PL" sz="1500" dirty="0" smtClean="0">
                <a:solidFill>
                  <a:schemeClr val="accent6">
                    <a:lumMod val="75000"/>
                  </a:schemeClr>
                </a:solidFill>
              </a:rPr>
              <a:t>Uczestnicz w zajęciach adaptacyjnych lub dniach otwartych.</a:t>
            </a:r>
          </a:p>
          <a:p>
            <a:r>
              <a:rPr lang="pl-PL" sz="1500" dirty="0" smtClean="0">
                <a:solidFill>
                  <a:schemeClr val="accent6">
                    <a:lumMod val="75000"/>
                  </a:schemeClr>
                </a:solidFill>
              </a:rPr>
              <a:t>Zacznij dostosowywać plan dnia do regularnego wstawania o określonej godzinie i spokojnego przygotowania  się do wyjścia z domu.</a:t>
            </a:r>
          </a:p>
          <a:p>
            <a:endParaRPr lang="pl-PL" dirty="0" smtClean="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5811" y="836712"/>
            <a:ext cx="7200939" cy="1048383"/>
          </a:xfrm>
        </p:spPr>
        <p:txBody>
          <a:bodyPr>
            <a:normAutofit/>
          </a:bodyPr>
          <a:lstStyle/>
          <a:p>
            <a:r>
              <a:rPr lang="pl-PL"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Pamiętaj!</a:t>
            </a:r>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ymbol zastępczy tekstu 2"/>
          <p:cNvSpPr>
            <a:spLocks noGrp="1"/>
          </p:cNvSpPr>
          <p:nvPr>
            <p:ph type="body" idx="1"/>
          </p:nvPr>
        </p:nvSpPr>
        <p:spPr>
          <a:xfrm>
            <a:off x="428595" y="2420888"/>
            <a:ext cx="8215370" cy="3357586"/>
          </a:xfrm>
        </p:spPr>
        <p:txBody>
          <a:bodyPr>
            <a:normAutofit fontScale="92500" lnSpcReduction="10000"/>
          </a:bodyPr>
          <a:lstStyle/>
          <a:p>
            <a:pPr>
              <a:lnSpc>
                <a:spcPct val="160000"/>
              </a:lnSpc>
              <a:spcAft>
                <a:spcPts val="4200"/>
              </a:spcAft>
            </a:pPr>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Nie strasz dziecka przedszkolem.</a:t>
            </a:r>
          </a:p>
          <a:p>
            <a:pPr>
              <a:lnSpc>
                <a:spcPct val="160000"/>
              </a:lnSpc>
              <a:spcAft>
                <a:spcPts val="4200"/>
              </a:spcAft>
            </a:pPr>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Nie mów, że jego umiejętności są zbyt małe by sobie poradziło.</a:t>
            </a:r>
          </a:p>
          <a:p>
            <a:pPr>
              <a:lnSpc>
                <a:spcPct val="160000"/>
              </a:lnSpc>
              <a:spcAft>
                <a:spcPts val="4200"/>
              </a:spcAft>
            </a:pPr>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Nie porównuj jego umiejętności z umiejętnościami innych dzieci.</a:t>
            </a:r>
            <a:endParaRPr lang="pl-PL" dirty="0">
              <a:ln>
                <a:solidFill>
                  <a:schemeClr val="accent6"/>
                </a:solidFill>
              </a:ln>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1088136"/>
          </a:xfrm>
        </p:spPr>
        <p:txBody>
          <a:bodyPr>
            <a:normAutofit/>
          </a:bodyPr>
          <a:lstStyle/>
          <a:p>
            <a:pPr algn="ctr"/>
            <a:r>
              <a:rPr lang="pl-PL" sz="3600" dirty="0" smtClean="0">
                <a:solidFill>
                  <a:schemeClr val="accent6">
                    <a:lumMod val="75000"/>
                  </a:schemeClr>
                </a:solidFill>
              </a:rPr>
              <a:t>Rodzicu! Czy TY jesteś gotowy?!</a:t>
            </a:r>
            <a:endParaRPr lang="pl-PL" sz="3600" dirty="0">
              <a:solidFill>
                <a:schemeClr val="accent6">
                  <a:lumMod val="75000"/>
                </a:schemeClr>
              </a:solidFill>
            </a:endParaRPr>
          </a:p>
        </p:txBody>
      </p:sp>
      <p:sp>
        <p:nvSpPr>
          <p:cNvPr id="3" name="Symbol zastępczy zawartości 2"/>
          <p:cNvSpPr>
            <a:spLocks noGrp="1"/>
          </p:cNvSpPr>
          <p:nvPr>
            <p:ph idx="1"/>
          </p:nvPr>
        </p:nvSpPr>
        <p:spPr>
          <a:xfrm>
            <a:off x="285720" y="1572768"/>
            <a:ext cx="8643998" cy="4570876"/>
          </a:xfrm>
        </p:spPr>
        <p:txBody>
          <a:bodyPr>
            <a:noAutofit/>
          </a:bodyPr>
          <a:lstStyle/>
          <a:p>
            <a:pPr>
              <a:buNone/>
            </a:pPr>
            <a:r>
              <a:rPr lang="pl-PL" sz="1400" dirty="0" smtClean="0">
                <a:solidFill>
                  <a:schemeClr val="accent6">
                    <a:lumMod val="75000"/>
                  </a:schemeClr>
                </a:solidFill>
              </a:rPr>
              <a:t>Rozstanie z dzieckiem idącym do przedszkola może okazać się trudne także dla rodzica.</a:t>
            </a:r>
          </a:p>
          <a:p>
            <a:pPr>
              <a:buNone/>
            </a:pPr>
            <a:r>
              <a:rPr lang="pl-PL" sz="1400" dirty="0" smtClean="0">
                <a:solidFill>
                  <a:schemeClr val="accent6">
                    <a:lumMod val="75000"/>
                  </a:schemeClr>
                </a:solidFill>
              </a:rPr>
              <a:t>Mama i tato również mogą doznawać takich uczuć jak smutek,  tęsknota, lęk.</a:t>
            </a:r>
          </a:p>
          <a:p>
            <a:pPr marL="85725" indent="-41275">
              <a:buNone/>
            </a:pPr>
            <a:r>
              <a:rPr lang="pl-PL" sz="1400" dirty="0" smtClean="0">
                <a:solidFill>
                  <a:schemeClr val="accent6">
                    <a:lumMod val="75000"/>
                  </a:schemeClr>
                </a:solidFill>
              </a:rPr>
              <a:t> Uczuć tych nie należy wypierać, czy im zaprzeczać. Są one naturalną reakcją, pojawiają się w pierwszej fazie adaptacji  do nowej sytuacji. Musimy je zatem zaakceptować.    </a:t>
            </a:r>
          </a:p>
          <a:p>
            <a:pPr marL="85725" indent="-41275">
              <a:buNone/>
            </a:pPr>
            <a:r>
              <a:rPr lang="pl-PL" sz="1400" dirty="0" smtClean="0">
                <a:solidFill>
                  <a:schemeClr val="accent6">
                    <a:lumMod val="75000"/>
                  </a:schemeClr>
                </a:solidFill>
              </a:rPr>
              <a:t>Jednak nie należy tych uczuć okazywać dziecku. Obserwowane  przez dziecko  u rodzica wyrzuty sumienia czy niepokój w związku z posłaniem go do przedszkola mogą wzmóc u niego poczucie zagrożenia wywołane  nową przecież dla niego sytuacją.</a:t>
            </a:r>
          </a:p>
          <a:p>
            <a:pPr marL="85725" indent="-41275">
              <a:buNone/>
            </a:pPr>
            <a:r>
              <a:rPr lang="pl-PL" sz="1400" dirty="0" smtClean="0">
                <a:solidFill>
                  <a:schemeClr val="accent6">
                    <a:lumMod val="75000"/>
                  </a:schemeClr>
                </a:solidFill>
              </a:rPr>
              <a:t>Ważne, aby Rodzic zaufał wychowawcom i innym pracownikom przedszkola.  Nie należy traktować przedszkola jako „przechowalni” dla dziecka lub tym bardziej jako placówki wyręczającej rodzica </a:t>
            </a:r>
            <a:br>
              <a:rPr lang="pl-PL" sz="1400" dirty="0" smtClean="0">
                <a:solidFill>
                  <a:schemeClr val="accent6">
                    <a:lumMod val="75000"/>
                  </a:schemeClr>
                </a:solidFill>
              </a:rPr>
            </a:br>
            <a:r>
              <a:rPr lang="pl-PL" sz="1400" dirty="0" smtClean="0">
                <a:solidFill>
                  <a:schemeClr val="accent6">
                    <a:lumMod val="75000"/>
                  </a:schemeClr>
                </a:solidFill>
              </a:rPr>
              <a:t>w wychowywaniu dziecka.</a:t>
            </a:r>
          </a:p>
          <a:p>
            <a:pPr marL="85725" indent="-41275">
              <a:buNone/>
            </a:pPr>
            <a:r>
              <a:rPr lang="pl-PL" sz="1400" dirty="0" smtClean="0">
                <a:solidFill>
                  <a:schemeClr val="accent6">
                    <a:lumMod val="75000"/>
                  </a:schemeClr>
                </a:solidFill>
              </a:rPr>
              <a:t>Poinformujcie  nauczycieli  - wychowawców o temperamencie  i zainteresowaniach dziecka, kłopotach zdrowotnych  i ograniczeniach w żywieniu. Na bieżąco wyjaśniajcie wszystkie sporne lub niejasne sytuacje.</a:t>
            </a:r>
          </a:p>
          <a:p>
            <a:pPr marL="0" indent="44450">
              <a:buNone/>
            </a:pPr>
            <a:r>
              <a:rPr lang="pl-PL" sz="1400" dirty="0" smtClean="0">
                <a:solidFill>
                  <a:schemeClr val="accent6">
                    <a:lumMod val="75000"/>
                  </a:schemeClr>
                </a:solidFill>
              </a:rPr>
              <a:t>Zarówno rodzice, jak i nauczyciele są osobami znaczącymi dla dziecka. Dlatego tylko ich wzajemna akceptacja i współdziałanie będą motywować dziecko do pracy, do rozwoju i zaspokajać poczucie bezpieczeństwa.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1088136"/>
          </a:xfrm>
        </p:spPr>
        <p:txBody>
          <a:bodyPr>
            <a:normAutofit/>
          </a:bodyPr>
          <a:lstStyle/>
          <a:p>
            <a:pPr algn="ctr"/>
            <a:r>
              <a:rPr lang="pl-PL" sz="3600" dirty="0" smtClean="0">
                <a:solidFill>
                  <a:schemeClr val="accent6">
                    <a:lumMod val="75000"/>
                  </a:schemeClr>
                </a:solidFill>
              </a:rPr>
              <a:t>Godzina zero, czyli pierwsze dni </a:t>
            </a:r>
            <a:br>
              <a:rPr lang="pl-PL" sz="3600" dirty="0" smtClean="0">
                <a:solidFill>
                  <a:schemeClr val="accent6">
                    <a:lumMod val="75000"/>
                  </a:schemeClr>
                </a:solidFill>
              </a:rPr>
            </a:br>
            <a:r>
              <a:rPr lang="pl-PL" sz="3600" dirty="0" smtClean="0">
                <a:solidFill>
                  <a:schemeClr val="accent6">
                    <a:lumMod val="75000"/>
                  </a:schemeClr>
                </a:solidFill>
              </a:rPr>
              <a:t>w przedszkolu.</a:t>
            </a:r>
            <a:endParaRPr lang="pl-PL" sz="3600" dirty="0">
              <a:solidFill>
                <a:schemeClr val="accent6">
                  <a:lumMod val="75000"/>
                </a:schemeClr>
              </a:solidFill>
            </a:endParaRPr>
          </a:p>
        </p:txBody>
      </p:sp>
      <p:pic>
        <p:nvPicPr>
          <p:cNvPr id="4" name="Symbol zastępczy zawartości 3" descr="Codzienny strój przedszkolaka - 7 skutecznych zasad - Ponad Wszystko"/>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14481" y="1428750"/>
            <a:ext cx="4929222" cy="4786313"/>
          </a:xfrm>
          <a:prstGeom prst="rect">
            <a:avLst/>
          </a:prstGeom>
          <a:ln/>
          <a:effectLst>
            <a:softEdge rad="127000"/>
          </a:effectLst>
        </p:spPr>
        <p:style>
          <a:lnRef idx="1">
            <a:schemeClr val="accent5"/>
          </a:lnRef>
          <a:fillRef idx="2">
            <a:schemeClr val="accent5"/>
          </a:fillRef>
          <a:effectRef idx="1">
            <a:schemeClr val="accent5"/>
          </a:effectRef>
          <a:fontRef idx="minor">
            <a:schemeClr val="dk1"/>
          </a:fontRef>
        </p:style>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1088136"/>
          </a:xfrm>
        </p:spPr>
        <p:txBody>
          <a:bodyPr>
            <a:normAutofit/>
          </a:bodyPr>
          <a:lstStyle/>
          <a:p>
            <a:pPr algn="ctr"/>
            <a:r>
              <a:rPr lang="pl-PL" sz="3600" dirty="0" smtClean="0">
                <a:solidFill>
                  <a:schemeClr val="accent6">
                    <a:lumMod val="75000"/>
                  </a:schemeClr>
                </a:solidFill>
              </a:rPr>
              <a:t>Godzina zero, czyli pierwsze dni </a:t>
            </a:r>
            <a:br>
              <a:rPr lang="pl-PL" sz="3600" dirty="0" smtClean="0">
                <a:solidFill>
                  <a:schemeClr val="accent6">
                    <a:lumMod val="75000"/>
                  </a:schemeClr>
                </a:solidFill>
              </a:rPr>
            </a:br>
            <a:r>
              <a:rPr lang="pl-PL" sz="3600" dirty="0" smtClean="0">
                <a:solidFill>
                  <a:schemeClr val="accent6">
                    <a:lumMod val="75000"/>
                  </a:schemeClr>
                </a:solidFill>
              </a:rPr>
              <a:t>w przedszkolu.</a:t>
            </a:r>
            <a:endParaRPr lang="pl-PL" sz="3600" dirty="0">
              <a:solidFill>
                <a:schemeClr val="accent6">
                  <a:lumMod val="75000"/>
                </a:schemeClr>
              </a:solidFill>
            </a:endParaRPr>
          </a:p>
        </p:txBody>
      </p:sp>
      <p:sp>
        <p:nvSpPr>
          <p:cNvPr id="3" name="Symbol zastępczy zawartości 2"/>
          <p:cNvSpPr>
            <a:spLocks noGrp="1"/>
          </p:cNvSpPr>
          <p:nvPr>
            <p:ph idx="1"/>
          </p:nvPr>
        </p:nvSpPr>
        <p:spPr>
          <a:xfrm>
            <a:off x="285720" y="1428736"/>
            <a:ext cx="8643998" cy="4786346"/>
          </a:xfrm>
        </p:spPr>
        <p:txBody>
          <a:bodyPr>
            <a:normAutofit fontScale="25000" lnSpcReduction="20000"/>
          </a:bodyPr>
          <a:lstStyle/>
          <a:p>
            <a:endParaRPr lang="pl-PL" dirty="0" smtClean="0"/>
          </a:p>
          <a:p>
            <a:r>
              <a:rPr lang="pl-PL" sz="5600" dirty="0" smtClean="0">
                <a:solidFill>
                  <a:schemeClr val="accent6">
                    <a:lumMod val="75000"/>
                  </a:schemeClr>
                </a:solidFill>
              </a:rPr>
              <a:t>Nie śpiesz się rano. Dziecko powinno bez pośpiechu rozpocząć swój dzień. Dobrze jest wstać wcześniej, by nie śpieszyć się za bardzo. Maluszki wykonują swoje czynności dużo wolniej, dlatego ponaglanie do wyjścia może powodować niepotrzebny stres.</a:t>
            </a:r>
            <a:br>
              <a:rPr lang="pl-PL" sz="5600" dirty="0" smtClean="0">
                <a:solidFill>
                  <a:schemeClr val="accent6">
                    <a:lumMod val="75000"/>
                  </a:schemeClr>
                </a:solidFill>
              </a:rPr>
            </a:br>
            <a:r>
              <a:rPr lang="pl-PL" sz="5600" dirty="0" smtClean="0">
                <a:solidFill>
                  <a:schemeClr val="accent6">
                    <a:lumMod val="75000"/>
                  </a:schemeClr>
                </a:solidFill>
              </a:rPr>
              <a:t> </a:t>
            </a:r>
          </a:p>
          <a:p>
            <a:r>
              <a:rPr lang="pl-PL" sz="5600" dirty="0" smtClean="0">
                <a:solidFill>
                  <a:schemeClr val="accent6">
                    <a:lumMod val="75000"/>
                  </a:schemeClr>
                </a:solidFill>
              </a:rPr>
              <a:t>Ubierz dziecko w ubranie, które jest w stanie samo założyć i zdjąć</a:t>
            </a:r>
          </a:p>
          <a:p>
            <a:r>
              <a:rPr lang="pl-PL" sz="5600" dirty="0" smtClean="0">
                <a:solidFill>
                  <a:schemeClr val="accent6">
                    <a:lumMod val="75000"/>
                  </a:schemeClr>
                </a:solidFill>
              </a:rPr>
              <a:t>Pozwól zabrać swojemu dziecku z domu ulubioną zabawkę lub maskotkę. </a:t>
            </a:r>
          </a:p>
          <a:p>
            <a:r>
              <a:rPr lang="pl-PL" sz="5600" dirty="0" smtClean="0">
                <a:solidFill>
                  <a:schemeClr val="accent6">
                    <a:lumMod val="75000"/>
                  </a:schemeClr>
                </a:solidFill>
              </a:rPr>
              <a:t>W przedszkolu pomóż dziecku rozebrać się.</a:t>
            </a:r>
            <a:br>
              <a:rPr lang="pl-PL" sz="5600" dirty="0" smtClean="0">
                <a:solidFill>
                  <a:schemeClr val="accent6">
                    <a:lumMod val="75000"/>
                  </a:schemeClr>
                </a:solidFill>
              </a:rPr>
            </a:br>
            <a:r>
              <a:rPr lang="pl-PL" sz="5600" dirty="0" smtClean="0">
                <a:solidFill>
                  <a:schemeClr val="accent6">
                    <a:lumMod val="75000"/>
                  </a:schemeClr>
                </a:solidFill>
              </a:rPr>
              <a:t> </a:t>
            </a:r>
          </a:p>
          <a:p>
            <a:r>
              <a:rPr lang="pl-PL" sz="5600" dirty="0" smtClean="0">
                <a:solidFill>
                  <a:schemeClr val="accent6">
                    <a:lumMod val="75000"/>
                  </a:schemeClr>
                </a:solidFill>
              </a:rPr>
              <a:t>Przestrzegaj godziny przyprowadzenia dziecka do przedszkola, gdyż może być mu smutno dołączać do grupy</a:t>
            </a:r>
            <a:r>
              <a:rPr lang="pl-PL" sz="5600" b="1" dirty="0" smtClean="0">
                <a:solidFill>
                  <a:schemeClr val="accent6">
                    <a:lumMod val="75000"/>
                  </a:schemeClr>
                </a:solidFill>
              </a:rPr>
              <a:t>,</a:t>
            </a:r>
            <a:r>
              <a:rPr lang="pl-PL" sz="5600" dirty="0" smtClean="0">
                <a:solidFill>
                  <a:schemeClr val="accent6">
                    <a:lumMod val="75000"/>
                  </a:schemeClr>
                </a:solidFill>
              </a:rPr>
              <a:t> gdy inne dzieci zaczęły się już z panią bawić.</a:t>
            </a:r>
            <a:br>
              <a:rPr lang="pl-PL" sz="5600" dirty="0" smtClean="0">
                <a:solidFill>
                  <a:schemeClr val="accent6">
                    <a:lumMod val="75000"/>
                  </a:schemeClr>
                </a:solidFill>
              </a:rPr>
            </a:br>
            <a:r>
              <a:rPr lang="pl-PL" sz="5600" dirty="0" smtClean="0">
                <a:solidFill>
                  <a:schemeClr val="accent6">
                    <a:lumMod val="75000"/>
                  </a:schemeClr>
                </a:solidFill>
              </a:rPr>
              <a:t> </a:t>
            </a:r>
          </a:p>
          <a:p>
            <a:r>
              <a:rPr lang="pl-PL" sz="5600" dirty="0" smtClean="0">
                <a:solidFill>
                  <a:schemeClr val="accent6">
                    <a:lumMod val="75000"/>
                  </a:schemeClr>
                </a:solidFill>
              </a:rPr>
              <a:t>Pożegnaj się z dzieckiem krótko.</a:t>
            </a:r>
          </a:p>
          <a:p>
            <a:r>
              <a:rPr lang="pl-PL" sz="5600" dirty="0" smtClean="0">
                <a:solidFill>
                  <a:schemeClr val="accent6">
                    <a:lumMod val="75000"/>
                  </a:schemeClr>
                </a:solidFill>
              </a:rPr>
              <a:t> Umów się z dzieckiem kiedy i kto je odbierze – nie podawaj godziny, raczej powiedz po jakim elemencie dnia, np. po obiedzie, podwieczorku, itp.</a:t>
            </a:r>
          </a:p>
          <a:p>
            <a:r>
              <a:rPr lang="pl-PL" sz="5600" dirty="0" smtClean="0">
                <a:solidFill>
                  <a:schemeClr val="accent6">
                    <a:lumMod val="75000"/>
                  </a:schemeClr>
                </a:solidFill>
              </a:rPr>
              <a:t>Staraj się nie uciekać, wymykać z przedszkola. Nie mów dziecku, że zaraz po niego wrócisz.</a:t>
            </a:r>
            <a:br>
              <a:rPr lang="pl-PL" sz="5600" dirty="0" smtClean="0">
                <a:solidFill>
                  <a:schemeClr val="accent6">
                    <a:lumMod val="75000"/>
                  </a:schemeClr>
                </a:solidFill>
              </a:rPr>
            </a:br>
            <a:endParaRPr lang="pl-PL" sz="5600" dirty="0" smtClean="0">
              <a:solidFill>
                <a:schemeClr val="accent6">
                  <a:lumMod val="75000"/>
                </a:schemeClr>
              </a:solidFill>
            </a:endParaRPr>
          </a:p>
          <a:p>
            <a:r>
              <a:rPr lang="pl-PL" sz="5600" dirty="0" smtClean="0">
                <a:solidFill>
                  <a:schemeClr val="accent6">
                    <a:lumMod val="75000"/>
                  </a:schemeClr>
                </a:solidFill>
              </a:rPr>
              <a:t> Niech dziecko odprowadza do przedszkola osoba, która nie obawia się pożegnania/rozstania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1088136"/>
          </a:xfrm>
        </p:spPr>
        <p:txBody>
          <a:bodyPr>
            <a:normAutofit/>
          </a:bodyPr>
          <a:lstStyle/>
          <a:p>
            <a:pPr algn="ctr"/>
            <a:r>
              <a:rPr lang="pl-PL" sz="3600" dirty="0" smtClean="0">
                <a:solidFill>
                  <a:schemeClr val="accent6">
                    <a:lumMod val="75000"/>
                  </a:schemeClr>
                </a:solidFill>
              </a:rPr>
              <a:t>Godzina zero, czyli pierwsze dni </a:t>
            </a:r>
            <a:br>
              <a:rPr lang="pl-PL" sz="3600" dirty="0" smtClean="0">
                <a:solidFill>
                  <a:schemeClr val="accent6">
                    <a:lumMod val="75000"/>
                  </a:schemeClr>
                </a:solidFill>
              </a:rPr>
            </a:br>
            <a:r>
              <a:rPr lang="pl-PL" sz="3600" dirty="0" smtClean="0">
                <a:solidFill>
                  <a:schemeClr val="accent6">
                    <a:lumMod val="75000"/>
                  </a:schemeClr>
                </a:solidFill>
              </a:rPr>
              <a:t>w przedszkolu.</a:t>
            </a:r>
            <a:endParaRPr lang="pl-PL" sz="3600" dirty="0">
              <a:solidFill>
                <a:schemeClr val="accent6">
                  <a:lumMod val="75000"/>
                </a:schemeClr>
              </a:solidFill>
            </a:endParaRPr>
          </a:p>
        </p:txBody>
      </p:sp>
      <p:sp>
        <p:nvSpPr>
          <p:cNvPr id="3" name="Symbol zastępczy zawartości 2"/>
          <p:cNvSpPr>
            <a:spLocks noGrp="1"/>
          </p:cNvSpPr>
          <p:nvPr>
            <p:ph idx="1"/>
          </p:nvPr>
        </p:nvSpPr>
        <p:spPr>
          <a:xfrm>
            <a:off x="285720" y="1700808"/>
            <a:ext cx="8643998" cy="4587422"/>
          </a:xfrm>
        </p:spPr>
        <p:txBody>
          <a:bodyPr>
            <a:normAutofit/>
          </a:bodyPr>
          <a:lstStyle/>
          <a:p>
            <a:r>
              <a:rPr lang="pl-PL" sz="1400" dirty="0" smtClean="0">
                <a:solidFill>
                  <a:schemeClr val="accent6">
                    <a:lumMod val="75000"/>
                  </a:schemeClr>
                </a:solidFill>
              </a:rPr>
              <a:t>Jeśli to możliwe skróć pobyt dziecka w pierwszych dniach przedszkola. Stopniowo wydłużaj aż do osiągnięcia stałych godzin pobytu</a:t>
            </a:r>
          </a:p>
          <a:p>
            <a:r>
              <a:rPr lang="pl-PL" sz="1400" dirty="0" smtClean="0">
                <a:solidFill>
                  <a:schemeClr val="accent6">
                    <a:lumMod val="75000"/>
                  </a:schemeClr>
                </a:solidFill>
              </a:rPr>
              <a:t>Pozwól dziecku płakać – płacz to katalizator emocji, sposób na ich wydobycie</a:t>
            </a:r>
            <a:br>
              <a:rPr lang="pl-PL" sz="1400" dirty="0" smtClean="0">
                <a:solidFill>
                  <a:schemeClr val="accent6">
                    <a:lumMod val="75000"/>
                  </a:schemeClr>
                </a:solidFill>
              </a:rPr>
            </a:br>
            <a:r>
              <a:rPr lang="pl-PL" sz="1400" dirty="0" smtClean="0">
                <a:solidFill>
                  <a:schemeClr val="accent6">
                    <a:lumMod val="75000"/>
                  </a:schemeClr>
                </a:solidFill>
              </a:rPr>
              <a:t>i oczyszczenie</a:t>
            </a:r>
          </a:p>
          <a:p>
            <a:r>
              <a:rPr lang="pl-PL" sz="1400" dirty="0" smtClean="0">
                <a:solidFill>
                  <a:schemeClr val="accent6">
                    <a:lumMod val="75000"/>
                  </a:schemeClr>
                </a:solidFill>
              </a:rPr>
              <a:t>Nie zmuszaj dziecka do obietnicy, że nie będzie płakać. Jeśli się mu nie uda będzie miał poczucie winy i straci wiarę we własne możliwości</a:t>
            </a:r>
          </a:p>
          <a:p>
            <a:r>
              <a:rPr lang="pl-PL" sz="1400" dirty="0" smtClean="0">
                <a:solidFill>
                  <a:schemeClr val="accent6">
                    <a:lumMod val="75000"/>
                  </a:schemeClr>
                </a:solidFill>
              </a:rPr>
              <a:t>Nie ulegaj łzom dziecka, nie obiecuj nagród w postaci prezentów lub zostania w domu</a:t>
            </a:r>
          </a:p>
          <a:p>
            <a:r>
              <a:rPr lang="pl-PL" sz="1400" dirty="0" smtClean="0">
                <a:solidFill>
                  <a:schemeClr val="accent6">
                    <a:lumMod val="75000"/>
                  </a:schemeClr>
                </a:solidFill>
              </a:rPr>
              <a:t>Nie podglądaj dziecka w czasie pobytu w przedszkolu.</a:t>
            </a:r>
          </a:p>
          <a:p>
            <a:r>
              <a:rPr lang="pl-PL" sz="1400" dirty="0" smtClean="0">
                <a:solidFill>
                  <a:schemeClr val="accent6">
                    <a:lumMod val="75000"/>
                  </a:schemeClr>
                </a:solidFill>
              </a:rPr>
              <a:t>Rozmawiaj z dzieckiem o jego wrażeniach z pobytu w przedszkolu, koncentruj się na pozytywnych sytuacjach (nie pytaj, czy płakało lub tęskniło).</a:t>
            </a:r>
          </a:p>
          <a:p>
            <a:r>
              <a:rPr lang="pl-PL" sz="1400" dirty="0" smtClean="0">
                <a:solidFill>
                  <a:schemeClr val="accent6">
                    <a:lumMod val="75000"/>
                  </a:schemeClr>
                </a:solidFill>
              </a:rPr>
              <a:t>Staraj się znaleźć dużo czasu i cierpliwości dla swojego dziecka po południu.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643997" cy="1088136"/>
          </a:xfrm>
        </p:spPr>
        <p:txBody>
          <a:bodyPr>
            <a:normAutofit/>
          </a:bodyPr>
          <a:lstStyle/>
          <a:p>
            <a:pPr algn="ctr"/>
            <a:r>
              <a:rPr lang="pl-PL" sz="3600" dirty="0" smtClean="0">
                <a:solidFill>
                  <a:schemeClr val="accent6">
                    <a:lumMod val="75000"/>
                  </a:schemeClr>
                </a:solidFill>
              </a:rPr>
              <a:t>Warto  jeszcze wiedzieć:</a:t>
            </a:r>
            <a:endParaRPr lang="pl-PL" sz="3600" dirty="0">
              <a:solidFill>
                <a:schemeClr val="accent6">
                  <a:lumMod val="75000"/>
                </a:schemeClr>
              </a:solidFill>
            </a:endParaRPr>
          </a:p>
        </p:txBody>
      </p:sp>
      <p:sp>
        <p:nvSpPr>
          <p:cNvPr id="3" name="Symbol zastępczy zawartości 2"/>
          <p:cNvSpPr>
            <a:spLocks noGrp="1"/>
          </p:cNvSpPr>
          <p:nvPr>
            <p:ph idx="1"/>
          </p:nvPr>
        </p:nvSpPr>
        <p:spPr>
          <a:xfrm>
            <a:off x="467544" y="1428736"/>
            <a:ext cx="8462174" cy="4232512"/>
          </a:xfrm>
        </p:spPr>
        <p:txBody>
          <a:bodyPr>
            <a:normAutofit/>
          </a:bodyPr>
          <a:lstStyle/>
          <a:p>
            <a:endParaRPr lang="pl-PL" sz="1400" dirty="0" smtClean="0"/>
          </a:p>
          <a:p>
            <a:r>
              <a:rPr lang="pl-PL" sz="1400" dirty="0" smtClean="0">
                <a:solidFill>
                  <a:schemeClr val="accent6">
                    <a:lumMod val="75000"/>
                  </a:schemeClr>
                </a:solidFill>
              </a:rPr>
              <a:t>Adaptacja do przedszkola to dla trzylatka zupełnie nowa sytuacja,  a każda nieobecność spowodowana chorobą lub  decyzją rodzica  o pozostawieniu dziecka w domu jeszcze  wybija dziecko z rytmu i ją wydłuża.</a:t>
            </a:r>
          </a:p>
          <a:p>
            <a:r>
              <a:rPr lang="pl-PL" sz="1400" dirty="0" smtClean="0">
                <a:solidFill>
                  <a:schemeClr val="accent6">
                    <a:lumMod val="75000"/>
                  </a:schemeClr>
                </a:solidFill>
              </a:rPr>
              <a:t>Pamiętajcie, że pomimo odpowiedniego przygotowania Waszego dziecka do przedszkola, może to być dla niego trudna sytuacja, więc najlepiej dać maluchowi tyle czasu, ile potrzebuje, aby dobrze i pewnie poczuł się w przedszkolu.</a:t>
            </a:r>
          </a:p>
          <a:p>
            <a:endParaRPr lang="pl-PL" sz="1400" dirty="0" smtClean="0"/>
          </a:p>
          <a:p>
            <a:endParaRPr lang="pl-PL" sz="1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chemeClr val="accent6">
                    <a:lumMod val="75000"/>
                  </a:schemeClr>
                </a:solidFill>
              </a:rPr>
              <a:t>Bibliografia</a:t>
            </a:r>
            <a:endParaRPr lang="pl-PL" dirty="0">
              <a:solidFill>
                <a:schemeClr val="accent6">
                  <a:lumMod val="75000"/>
                </a:schemeClr>
              </a:solidFill>
            </a:endParaRPr>
          </a:p>
        </p:txBody>
      </p:sp>
      <p:sp>
        <p:nvSpPr>
          <p:cNvPr id="3" name="Symbol zastępczy zawartości 2"/>
          <p:cNvSpPr>
            <a:spLocks noGrp="1"/>
          </p:cNvSpPr>
          <p:nvPr>
            <p:ph idx="1"/>
          </p:nvPr>
        </p:nvSpPr>
        <p:spPr/>
        <p:txBody>
          <a:bodyPr/>
          <a:lstStyle/>
          <a:p>
            <a:r>
              <a:rPr lang="pl-PL" sz="1400" dirty="0" err="1" smtClean="0">
                <a:solidFill>
                  <a:schemeClr val="accent6">
                    <a:lumMod val="75000"/>
                  </a:schemeClr>
                </a:solidFill>
              </a:rPr>
              <a:t>Ilg</a:t>
            </a:r>
            <a:r>
              <a:rPr lang="pl-PL" sz="1400" dirty="0" smtClean="0">
                <a:solidFill>
                  <a:schemeClr val="accent6">
                    <a:lumMod val="75000"/>
                  </a:schemeClr>
                </a:solidFill>
              </a:rPr>
              <a:t> F. L. i </a:t>
            </a:r>
            <a:r>
              <a:rPr lang="pl-PL" sz="1400" dirty="0" err="1" smtClean="0">
                <a:solidFill>
                  <a:schemeClr val="accent6">
                    <a:lumMod val="75000"/>
                  </a:schemeClr>
                </a:solidFill>
              </a:rPr>
              <a:t>in</a:t>
            </a:r>
            <a:r>
              <a:rPr lang="pl-PL" sz="1400" dirty="0" smtClean="0">
                <a:solidFill>
                  <a:schemeClr val="accent6">
                    <a:lumMod val="75000"/>
                  </a:schemeClr>
                </a:solidFill>
              </a:rPr>
              <a:t> .</a:t>
            </a:r>
            <a:r>
              <a:rPr lang="pl-PL" sz="1400" i="1" dirty="0" smtClean="0">
                <a:solidFill>
                  <a:schemeClr val="accent6">
                    <a:lumMod val="75000"/>
                  </a:schemeClr>
                </a:solidFill>
              </a:rPr>
              <a:t>Rozwój psychiczny dziecka  od 0 do 10 lat  poradnik dla rodziców, psychologów i lekarzy</a:t>
            </a:r>
            <a:r>
              <a:rPr lang="pl-PL" dirty="0" smtClean="0">
                <a:solidFill>
                  <a:schemeClr val="accent6">
                    <a:lumMod val="75000"/>
                  </a:schemeClr>
                </a:solidFill>
              </a:rPr>
              <a:t>,  </a:t>
            </a:r>
            <a:r>
              <a:rPr lang="pl-PL" sz="1400" dirty="0" smtClean="0">
                <a:solidFill>
                  <a:schemeClr val="accent6">
                    <a:lumMod val="75000"/>
                  </a:schemeClr>
                </a:solidFill>
              </a:rPr>
              <a:t>Wyd. GWP, Sopot,2014. </a:t>
            </a:r>
          </a:p>
          <a:p>
            <a:r>
              <a:rPr lang="pl-PL" sz="1400" dirty="0" smtClean="0">
                <a:solidFill>
                  <a:schemeClr val="accent6">
                    <a:lumMod val="75000"/>
                  </a:schemeClr>
                </a:solidFill>
              </a:rPr>
              <a:t>Klim - Klimaszewska A. </a:t>
            </a:r>
            <a:r>
              <a:rPr lang="pl-PL" sz="1400" i="1" dirty="0" smtClean="0">
                <a:solidFill>
                  <a:schemeClr val="accent6">
                    <a:lumMod val="75000"/>
                  </a:schemeClr>
                </a:solidFill>
              </a:rPr>
              <a:t>Trzylatek w przedszkolu gotowość dziecka trzyletniego do podjęcia edukacji przedszkolnej</a:t>
            </a:r>
            <a:r>
              <a:rPr lang="pl-PL" sz="1400" dirty="0" smtClean="0">
                <a:solidFill>
                  <a:schemeClr val="accent6">
                    <a:lumMod val="75000"/>
                  </a:schemeClr>
                </a:solidFill>
              </a:rPr>
              <a:t>, Instytut Wydaw. Erica, Warszawa, 2010. </a:t>
            </a:r>
          </a:p>
          <a:p>
            <a:r>
              <a:rPr lang="pl-PL" sz="1400" dirty="0" smtClean="0">
                <a:solidFill>
                  <a:schemeClr val="accent6">
                    <a:lumMod val="75000"/>
                  </a:schemeClr>
                </a:solidFill>
              </a:rPr>
              <a:t>Klim - Klimaszewska A. </a:t>
            </a:r>
            <a:r>
              <a:rPr lang="pl-PL" sz="1400" i="1" dirty="0" smtClean="0">
                <a:solidFill>
                  <a:schemeClr val="accent6">
                    <a:lumMod val="75000"/>
                  </a:schemeClr>
                </a:solidFill>
              </a:rPr>
              <a:t>Witamy w przedszkolu: wspomaganie procesu adaptacji dziecka do środowiska przedszkolnego</a:t>
            </a:r>
            <a:r>
              <a:rPr lang="pl-PL" sz="1400" dirty="0" smtClean="0">
                <a:solidFill>
                  <a:schemeClr val="accent6">
                    <a:lumMod val="75000"/>
                  </a:schemeClr>
                </a:solidFill>
              </a:rPr>
              <a:t>, Instytut Wydaw. Erica, Warszawa,2011. </a:t>
            </a:r>
          </a:p>
          <a:p>
            <a:r>
              <a:rPr lang="pl-PL" sz="1400" dirty="0" smtClean="0">
                <a:solidFill>
                  <a:schemeClr val="accent6">
                    <a:lumMod val="75000"/>
                  </a:schemeClr>
                </a:solidFill>
              </a:rPr>
              <a:t>Rzadkiewicz M.  </a:t>
            </a:r>
            <a:r>
              <a:rPr lang="pl-PL" sz="1400" i="1" dirty="0" smtClean="0">
                <a:solidFill>
                  <a:schemeClr val="accent6">
                    <a:lumMod val="75000"/>
                  </a:schemeClr>
                </a:solidFill>
              </a:rPr>
              <a:t>Mamo, tato! Idę do przedszkola</a:t>
            </a:r>
            <a:r>
              <a:rPr lang="pl-PL" sz="1400" dirty="0" smtClean="0">
                <a:solidFill>
                  <a:schemeClr val="accent6">
                    <a:lumMod val="75000"/>
                  </a:schemeClr>
                </a:solidFill>
              </a:rPr>
              <a:t>, </a:t>
            </a:r>
            <a:r>
              <a:rPr lang="pl-PL" sz="1400" dirty="0" err="1" smtClean="0">
                <a:solidFill>
                  <a:schemeClr val="accent6">
                    <a:lumMod val="75000"/>
                  </a:schemeClr>
                </a:solidFill>
              </a:rPr>
              <a:t>WSiP</a:t>
            </a:r>
            <a:r>
              <a:rPr lang="pl-PL" sz="1400" dirty="0" smtClean="0">
                <a:solidFill>
                  <a:schemeClr val="accent6">
                    <a:lumMod val="75000"/>
                  </a:schemeClr>
                </a:solidFill>
              </a:rPr>
              <a:t>, Warszawa, 2006.</a:t>
            </a:r>
          </a:p>
          <a:p>
            <a:r>
              <a:rPr lang="pl-PL" sz="1400" dirty="0" smtClean="0">
                <a:solidFill>
                  <a:schemeClr val="accent6">
                    <a:lumMod val="75000"/>
                  </a:schemeClr>
                </a:solidFill>
              </a:rPr>
              <a:t>Gruszczyk – Kolczyńska  E., Zielińska E.  </a:t>
            </a:r>
            <a:r>
              <a:rPr lang="pl-PL" sz="1400" i="1" dirty="0" smtClean="0">
                <a:solidFill>
                  <a:schemeClr val="accent6">
                    <a:lumMod val="75000"/>
                  </a:schemeClr>
                </a:solidFill>
              </a:rPr>
              <a:t>Wspomaganie rozwoju umysłowego trzylatków i dzieci wolniej rozwijających się </a:t>
            </a:r>
            <a:r>
              <a:rPr lang="pl-PL" sz="1400" dirty="0" err="1" smtClean="0">
                <a:solidFill>
                  <a:schemeClr val="accent6">
                    <a:lumMod val="75000"/>
                  </a:schemeClr>
                </a:solidFill>
              </a:rPr>
              <a:t>WSiP</a:t>
            </a:r>
            <a:r>
              <a:rPr lang="pl-PL" sz="1400" dirty="0" smtClean="0">
                <a:solidFill>
                  <a:schemeClr val="accent6">
                    <a:lumMod val="75000"/>
                  </a:schemeClr>
                </a:solidFill>
              </a:rPr>
              <a:t>, Warszawa, 2004.</a:t>
            </a:r>
          </a:p>
          <a:p>
            <a:r>
              <a:rPr lang="pl-PL" sz="1400" dirty="0" smtClean="0">
                <a:solidFill>
                  <a:schemeClr val="accent6">
                    <a:lumMod val="75000"/>
                  </a:schemeClr>
                </a:solidFill>
              </a:rPr>
              <a:t>Kanka L. </a:t>
            </a:r>
            <a:r>
              <a:rPr lang="pl-PL" sz="1400" i="1" dirty="0" smtClean="0">
                <a:solidFill>
                  <a:schemeClr val="accent6">
                    <a:lumMod val="75000"/>
                  </a:schemeClr>
                </a:solidFill>
              </a:rPr>
              <a:t>Rola rodziny i przedszkola w procesie adaptacji dziecka trzyletniego do warunków przedszkola </a:t>
            </a:r>
            <a:r>
              <a:rPr lang="pl-PL" sz="1400" dirty="0" smtClean="0">
                <a:solidFill>
                  <a:schemeClr val="accent6">
                    <a:lumMod val="75000"/>
                  </a:schemeClr>
                </a:solidFill>
              </a:rPr>
              <a:t>Internet</a:t>
            </a:r>
            <a:endParaRPr lang="pl-PL" sz="1400"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65176"/>
            <a:ext cx="8643997" cy="663494"/>
          </a:xfrm>
        </p:spPr>
        <p:txBody>
          <a:bodyPr>
            <a:normAutofit/>
          </a:bodyPr>
          <a:lstStyle/>
          <a:p>
            <a:pPr algn="ctr"/>
            <a:r>
              <a:rPr lang="pl-PL" sz="3600" dirty="0" smtClean="0">
                <a:solidFill>
                  <a:schemeClr val="accent6">
                    <a:lumMod val="75000"/>
                  </a:schemeClr>
                </a:solidFill>
              </a:rPr>
              <a:t>Edukacja przedszkolna w świetle prawa</a:t>
            </a:r>
            <a:endParaRPr lang="pl-PL" sz="3600" dirty="0">
              <a:solidFill>
                <a:schemeClr val="accent6">
                  <a:lumMod val="75000"/>
                </a:schemeClr>
              </a:solidFill>
            </a:endParaRPr>
          </a:p>
        </p:txBody>
      </p:sp>
      <p:sp>
        <p:nvSpPr>
          <p:cNvPr id="3" name="Symbol zastępczy zawartości 2"/>
          <p:cNvSpPr>
            <a:spLocks noGrp="1"/>
          </p:cNvSpPr>
          <p:nvPr>
            <p:ph idx="1"/>
          </p:nvPr>
        </p:nvSpPr>
        <p:spPr>
          <a:xfrm>
            <a:off x="214282" y="1071546"/>
            <a:ext cx="8643998" cy="4929222"/>
          </a:xfrm>
        </p:spPr>
        <p:txBody>
          <a:bodyPr>
            <a:normAutofit/>
          </a:bodyPr>
          <a:lstStyle/>
          <a:p>
            <a:r>
              <a:rPr lang="pl-PL" sz="1400" dirty="0" smtClean="0">
                <a:solidFill>
                  <a:schemeClr val="accent6">
                    <a:lumMod val="75000"/>
                  </a:schemeClr>
                </a:solidFill>
              </a:rPr>
              <a:t>Wychowanie przedszkolne jest realizowane w przedszkolach, oddziałach przedszkolnych w szkołach podstawowych oraz w innych formach wychowania przedszkolnego. </a:t>
            </a:r>
          </a:p>
          <a:p>
            <a:r>
              <a:rPr lang="pl-PL" sz="1400" dirty="0" smtClean="0">
                <a:solidFill>
                  <a:schemeClr val="accent6">
                    <a:lumMod val="75000"/>
                  </a:schemeClr>
                </a:solidFill>
              </a:rPr>
              <a:t>Wychowanie przedszkolne obejmuje dzieci od początku roku szkolnego </a:t>
            </a:r>
            <a:br>
              <a:rPr lang="pl-PL" sz="1400" dirty="0" smtClean="0">
                <a:solidFill>
                  <a:schemeClr val="accent6">
                    <a:lumMod val="75000"/>
                  </a:schemeClr>
                </a:solidFill>
              </a:rPr>
            </a:br>
            <a:r>
              <a:rPr lang="pl-PL" sz="1400" dirty="0" smtClean="0">
                <a:solidFill>
                  <a:schemeClr val="accent6">
                    <a:lumMod val="75000"/>
                  </a:schemeClr>
                </a:solidFill>
              </a:rPr>
              <a:t>w roku kalendarzowym, w którym dziecko kończy 3 lata, do końca roku szkolnego w roku kalendarzowym, w którym dziecko kończy 7 lat. </a:t>
            </a:r>
          </a:p>
          <a:p>
            <a:r>
              <a:rPr lang="pl-PL" sz="1400" dirty="0" smtClean="0">
                <a:solidFill>
                  <a:schemeClr val="accent6">
                    <a:lumMod val="75000"/>
                  </a:schemeClr>
                </a:solidFill>
              </a:rPr>
              <a:t>W szczególnie uzasadnionych przypadkach wychowaniem przedszkolnym może także zostać objęte dziecko, które ukończyło 2,5 roku. </a:t>
            </a:r>
          </a:p>
          <a:p>
            <a:r>
              <a:rPr lang="pl-PL" sz="1400" dirty="0" smtClean="0">
                <a:solidFill>
                  <a:schemeClr val="accent6">
                    <a:lumMod val="75000"/>
                  </a:schemeClr>
                </a:solidFill>
              </a:rPr>
              <a:t>W przypadku dzieci posiadających orzeczenie o potrzebie kształcenia specjalnego wychowaniem przedszkolnym może być objęte dziecko w wieku powyżej 7 lat, nie dłużej jednak niż do końca roku szkolnego w roku kalendarzowym, w którym kończy 9 lat.</a:t>
            </a:r>
            <a:br>
              <a:rPr lang="pl-PL" sz="1400" dirty="0" smtClean="0">
                <a:solidFill>
                  <a:schemeClr val="accent6">
                    <a:lumMod val="75000"/>
                  </a:schemeClr>
                </a:solidFill>
              </a:rPr>
            </a:br>
            <a:endParaRPr lang="pl-PL" sz="1400" dirty="0" smtClean="0">
              <a:solidFill>
                <a:schemeClr val="accent6">
                  <a:lumMod val="75000"/>
                </a:schemeClr>
              </a:solidFill>
            </a:endParaRPr>
          </a:p>
          <a:p>
            <a:r>
              <a:rPr lang="pl-PL" sz="1300" i="1" dirty="0" smtClean="0">
                <a:solidFill>
                  <a:schemeClr val="accent6">
                    <a:lumMod val="75000"/>
                  </a:schemeClr>
                </a:solidFill>
              </a:rPr>
              <a:t> Podstawa prawna</a:t>
            </a:r>
            <a:r>
              <a:rPr lang="pl-PL" sz="1300" dirty="0" smtClean="0">
                <a:solidFill>
                  <a:schemeClr val="accent6">
                    <a:lumMod val="75000"/>
                  </a:schemeClr>
                </a:solidFill>
              </a:rPr>
              <a:t/>
            </a:r>
            <a:br>
              <a:rPr lang="pl-PL" sz="1300" dirty="0" smtClean="0">
                <a:solidFill>
                  <a:schemeClr val="accent6">
                    <a:lumMod val="75000"/>
                  </a:schemeClr>
                </a:solidFill>
              </a:rPr>
            </a:br>
            <a:r>
              <a:rPr lang="pl-PL" sz="1300" dirty="0" smtClean="0">
                <a:solidFill>
                  <a:schemeClr val="accent6">
                    <a:lumMod val="75000"/>
                  </a:schemeClr>
                </a:solidFill>
              </a:rPr>
              <a:t>- ustawa z dnia 14 grudnia 2016 r. - Prawo oświatowe (</a:t>
            </a:r>
            <a:r>
              <a:rPr lang="pl-PL" sz="1300" dirty="0" err="1" smtClean="0">
                <a:solidFill>
                  <a:schemeClr val="accent6">
                    <a:lumMod val="75000"/>
                  </a:schemeClr>
                </a:solidFill>
              </a:rPr>
              <a:t>t.j</a:t>
            </a:r>
            <a:r>
              <a:rPr lang="pl-PL" sz="1300" dirty="0" smtClean="0">
                <a:solidFill>
                  <a:schemeClr val="accent6">
                    <a:lumMod val="75000"/>
                  </a:schemeClr>
                </a:solidFill>
              </a:rPr>
              <a:t>. Dz. U. z 2018 r. poz. 996 z </a:t>
            </a:r>
            <a:r>
              <a:rPr lang="pl-PL" sz="1300" dirty="0" err="1" smtClean="0">
                <a:solidFill>
                  <a:schemeClr val="accent6">
                    <a:lumMod val="75000"/>
                  </a:schemeClr>
                </a:solidFill>
              </a:rPr>
              <a:t>późn</a:t>
            </a:r>
            <a:r>
              <a:rPr lang="pl-PL" sz="1300" dirty="0" smtClean="0">
                <a:solidFill>
                  <a:schemeClr val="accent6">
                    <a:lumMod val="75000"/>
                  </a:schemeClr>
                </a:solidFill>
              </a:rPr>
              <a:t>. zm.),</a:t>
            </a:r>
            <a:br>
              <a:rPr lang="pl-PL" sz="1300" dirty="0" smtClean="0">
                <a:solidFill>
                  <a:schemeClr val="accent6">
                    <a:lumMod val="75000"/>
                  </a:schemeClr>
                </a:solidFill>
              </a:rPr>
            </a:br>
            <a:r>
              <a:rPr lang="pl-PL" sz="1300" dirty="0" smtClean="0">
                <a:solidFill>
                  <a:schemeClr val="accent6">
                    <a:lumMod val="75000"/>
                  </a:schemeClr>
                </a:solidFill>
              </a:rPr>
              <a:t>- ustawa z dnia 17 czerwca 1966 r. o postępowaniu egzekucyjnym w administracji (</a:t>
            </a:r>
            <a:r>
              <a:rPr lang="pl-PL" sz="1300" dirty="0" err="1" smtClean="0">
                <a:solidFill>
                  <a:schemeClr val="accent6">
                    <a:lumMod val="75000"/>
                  </a:schemeClr>
                </a:solidFill>
              </a:rPr>
              <a:t>t.j</a:t>
            </a:r>
            <a:r>
              <a:rPr lang="pl-PL" sz="1300" dirty="0" smtClean="0">
                <a:solidFill>
                  <a:schemeClr val="accent6">
                    <a:lumMod val="75000"/>
                  </a:schemeClr>
                </a:solidFill>
              </a:rPr>
              <a:t>. Dz. U. z 2018 r. poz. </a:t>
            </a:r>
            <a:r>
              <a:rPr lang="pl-PL" sz="1300" dirty="0" smtClean="0">
                <a:solidFill>
                  <a:schemeClr val="accent6">
                    <a:lumMod val="75000"/>
                  </a:schemeClr>
                </a:solidFill>
              </a:rPr>
              <a:t>1314 z                    </a:t>
            </a:r>
            <a:r>
              <a:rPr lang="pl-PL" sz="1300" dirty="0" err="1" smtClean="0">
                <a:solidFill>
                  <a:schemeClr val="accent6">
                    <a:lumMod val="75000"/>
                  </a:schemeClr>
                </a:solidFill>
              </a:rPr>
              <a:t>późn</a:t>
            </a:r>
            <a:r>
              <a:rPr lang="pl-PL" sz="1300" dirty="0" smtClean="0">
                <a:solidFill>
                  <a:schemeClr val="accent6">
                    <a:lumMod val="75000"/>
                  </a:schemeClr>
                </a:solidFill>
              </a:rPr>
              <a:t>. zm.),</a:t>
            </a:r>
          </a:p>
          <a:p>
            <a:endParaRPr lang="pl-PL" dirty="0" smtClean="0">
              <a:solidFill>
                <a:schemeClr val="accent6">
                  <a:lumMod val="75000"/>
                </a:schemeClr>
              </a:solidFill>
            </a:endParaRPr>
          </a:p>
        </p:txBody>
      </p:sp>
      <p:pic>
        <p:nvPicPr>
          <p:cNvPr id="1028" name="Picture 4" descr="C:\Users\user\Documents\Pulpit\Prezentacja_przedszkole\pngwing.com.png"/>
          <p:cNvPicPr>
            <a:picLocks noChangeAspect="1" noChangeArrowheads="1"/>
          </p:cNvPicPr>
          <p:nvPr/>
        </p:nvPicPr>
        <p:blipFill>
          <a:blip r:embed="rId2" cstate="print"/>
          <a:srcRect/>
          <a:stretch>
            <a:fillRect/>
          </a:stretch>
        </p:blipFill>
        <p:spPr bwMode="auto">
          <a:xfrm>
            <a:off x="8358214" y="6072206"/>
            <a:ext cx="714380" cy="7143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5841" y="620688"/>
            <a:ext cx="7132319" cy="1088136"/>
          </a:xfrm>
        </p:spPr>
        <p:txBody>
          <a:bodyPr>
            <a:normAutofit/>
          </a:bodyPr>
          <a:lstStyle/>
          <a:p>
            <a:r>
              <a:rPr lang="pl-PL" sz="3600" dirty="0" smtClean="0"/>
              <a:t>Dziękujemy za uwagę.</a:t>
            </a:r>
            <a:endParaRPr lang="pl-PL" sz="3600" dirty="0"/>
          </a:p>
        </p:txBody>
      </p:sp>
      <p:sp>
        <p:nvSpPr>
          <p:cNvPr id="3" name="Symbol zastępczy zawartości 2"/>
          <p:cNvSpPr>
            <a:spLocks noGrp="1"/>
          </p:cNvSpPr>
          <p:nvPr>
            <p:ph idx="1"/>
          </p:nvPr>
        </p:nvSpPr>
        <p:spPr>
          <a:xfrm>
            <a:off x="1000100" y="3357562"/>
            <a:ext cx="7138060" cy="2357438"/>
          </a:xfrm>
        </p:spPr>
        <p:txBody>
          <a:bodyPr>
            <a:normAutofit/>
          </a:bodyPr>
          <a:lstStyle/>
          <a:p>
            <a:r>
              <a:rPr lang="pl-PL" sz="1400" dirty="0" smtClean="0"/>
              <a:t>mgr  Magdalena Bińczyk – pedagog, </a:t>
            </a:r>
            <a:r>
              <a:rPr lang="pl-PL" sz="1400" dirty="0" err="1" smtClean="0"/>
              <a:t>oligofrenopedagog</a:t>
            </a:r>
            <a:r>
              <a:rPr lang="pl-PL" sz="1400" dirty="0" smtClean="0"/>
              <a:t>,                                        </a:t>
            </a:r>
            <a:br>
              <a:rPr lang="pl-PL" sz="1400" dirty="0" smtClean="0"/>
            </a:br>
            <a:r>
              <a:rPr lang="pl-PL" sz="1400" dirty="0" smtClean="0"/>
              <a:t>                                                  terapeuta integracji sensorycznej</a:t>
            </a:r>
          </a:p>
          <a:p>
            <a:r>
              <a:rPr lang="pl-PL" sz="1400" dirty="0" smtClean="0"/>
              <a:t>mgr Anna Pietrzak – pedagog, </a:t>
            </a:r>
            <a:r>
              <a:rPr lang="pl-PL" sz="1400" dirty="0" err="1" smtClean="0"/>
              <a:t>oligofrenopedagog</a:t>
            </a:r>
            <a:r>
              <a:rPr lang="pl-PL" sz="1400" dirty="0" smtClean="0"/>
              <a:t>,                                        </a:t>
            </a:r>
            <a:br>
              <a:rPr lang="pl-PL" sz="1400" dirty="0" smtClean="0"/>
            </a:br>
            <a:r>
              <a:rPr lang="pl-PL" sz="1400" dirty="0" smtClean="0"/>
              <a:t>                                       terapeuta integracji sensorycznej,                                        </a:t>
            </a:r>
            <a:br>
              <a:rPr lang="pl-PL" sz="1400" dirty="0" smtClean="0"/>
            </a:br>
            <a:r>
              <a:rPr lang="pl-PL" sz="1400" dirty="0" smtClean="0"/>
              <a:t>                                       specjalista wczesnego wspomagania rozwoju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42844" y="265176"/>
            <a:ext cx="8858311" cy="520618"/>
          </a:xfrm>
        </p:spPr>
        <p:txBody>
          <a:bodyPr>
            <a:normAutofit fontScale="90000"/>
          </a:bodyPr>
          <a:lstStyle/>
          <a:p>
            <a:pPr algn="ctr"/>
            <a:r>
              <a:rPr lang="pl-PL" sz="4000" dirty="0" smtClean="0">
                <a:solidFill>
                  <a:schemeClr val="accent6">
                    <a:lumMod val="75000"/>
                  </a:schemeClr>
                </a:solidFill>
              </a:rPr>
              <a:t>Nabór do przedszkola</a:t>
            </a:r>
            <a:endParaRPr lang="pl-PL" dirty="0"/>
          </a:p>
        </p:txBody>
      </p:sp>
      <p:graphicFrame>
        <p:nvGraphicFramePr>
          <p:cNvPr id="18" name="Symbol zastępczy zawartości 17"/>
          <p:cNvGraphicFramePr>
            <a:graphicFrameLocks noGrp="1"/>
          </p:cNvGraphicFramePr>
          <p:nvPr>
            <p:ph sz="half" idx="2"/>
          </p:nvPr>
        </p:nvGraphicFramePr>
        <p:xfrm>
          <a:off x="285720" y="1428736"/>
          <a:ext cx="8501121" cy="4572031"/>
        </p:xfrm>
        <a:graphic>
          <a:graphicData uri="http://schemas.openxmlformats.org/drawingml/2006/table">
            <a:tbl>
              <a:tblPr firstRow="1" bandRow="1">
                <a:tableStyleId>{7DF18680-E054-41AD-8BC1-D1AEF772440D}</a:tableStyleId>
              </a:tblPr>
              <a:tblGrid>
                <a:gridCol w="4000528"/>
                <a:gridCol w="2357454"/>
                <a:gridCol w="2143139"/>
              </a:tblGrid>
              <a:tr h="894528">
                <a:tc>
                  <a:txBody>
                    <a:bodyPr/>
                    <a:lstStyle/>
                    <a:p>
                      <a:r>
                        <a:rPr lang="pl-PL" sz="1600" kern="1200" dirty="0" smtClean="0"/>
                        <a:t>Rodzaj</a:t>
                      </a:r>
                      <a:r>
                        <a:rPr lang="pl-PL" sz="2400" baseline="0" dirty="0" smtClean="0"/>
                        <a:t> </a:t>
                      </a:r>
                      <a:r>
                        <a:rPr lang="pl-PL" sz="1600" kern="1200" dirty="0" smtClean="0"/>
                        <a:t>czynności</a:t>
                      </a:r>
                      <a:endParaRPr lang="pl-PL" sz="16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Termin </a:t>
                      </a:r>
                      <a:br>
                        <a:rPr lang="pl-PL" sz="1600" dirty="0" smtClean="0"/>
                      </a:br>
                      <a:r>
                        <a:rPr lang="pl-PL" sz="1600" dirty="0" smtClean="0"/>
                        <a:t>w postępowaniu rekrutacyjnym</a:t>
                      </a:r>
                    </a:p>
                  </a:txBody>
                  <a:tcPr anchor="ctr"/>
                </a:tc>
                <a:tc>
                  <a:txBody>
                    <a:bodyPr/>
                    <a:lstStyle/>
                    <a:p>
                      <a:pPr marL="85725" indent="0"/>
                      <a:r>
                        <a:rPr lang="pl-PL" sz="1600" dirty="0" smtClean="0"/>
                        <a:t>Termin </a:t>
                      </a:r>
                      <a:br>
                        <a:rPr lang="pl-PL" sz="1600" dirty="0" smtClean="0"/>
                      </a:br>
                      <a:r>
                        <a:rPr lang="pl-PL" sz="1600" dirty="0" smtClean="0"/>
                        <a:t>w postępowaniu uzupełniającym</a:t>
                      </a:r>
                    </a:p>
                  </a:txBody>
                  <a:tcPr marL="9525" marR="9525" marT="9525" marB="9525" anchor="ctr"/>
                </a:tc>
              </a:tr>
              <a:tr h="1258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dirty="0" smtClean="0"/>
                        <a:t>Złożenie* wniosku o przyjęcie </a:t>
                      </a:r>
                      <a:br>
                        <a:rPr lang="pl-PL" sz="1400" dirty="0" smtClean="0"/>
                      </a:br>
                      <a:r>
                        <a:rPr lang="pl-PL" sz="1400" dirty="0" smtClean="0"/>
                        <a:t>do przedszkola wraz z dokumentami potwierdzającymi spełnianie przez kandydata warunków lub kryteriów branych pod uwagę w postępowaniu rekrutacyjnym</a:t>
                      </a: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kern="1200" noProof="0" dirty="0" smtClean="0">
                          <a:solidFill>
                            <a:schemeClr val="dk1"/>
                          </a:solidFill>
                          <a:latin typeface="Times New Roman"/>
                          <a:ea typeface="Times New Roman"/>
                          <a:cs typeface="+mn-cs"/>
                        </a:rPr>
                        <a:t>od 04.05.2020 r. </a:t>
                      </a: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kern="1200" noProof="0" dirty="0" smtClean="0">
                          <a:solidFill>
                            <a:schemeClr val="dk1"/>
                          </a:solidFill>
                          <a:latin typeface="Times New Roman"/>
                          <a:ea typeface="Times New Roman"/>
                          <a:cs typeface="+mn-cs"/>
                        </a:rPr>
                        <a:t>do 15.05.2020 r.</a:t>
                      </a: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kern="1200" noProof="0" dirty="0" smtClean="0">
                          <a:solidFill>
                            <a:schemeClr val="dk1"/>
                          </a:solidFill>
                          <a:latin typeface="Times New Roman"/>
                          <a:ea typeface="Times New Roman"/>
                          <a:cs typeface="+mn-cs"/>
                        </a:rPr>
                        <a:t>do godz. 15.00</a:t>
                      </a:r>
                    </a:p>
                  </a:txBody>
                  <a:tcPr anchor="ctr"/>
                </a:tc>
                <a:tc>
                  <a:txBody>
                    <a:bodyPr/>
                    <a:lstStyle/>
                    <a:p>
                      <a:pPr marL="0" algn="ctr" defTabSz="914400" rtl="0" eaLnBrk="1" latinLnBrk="0" hangingPunct="1">
                        <a:lnSpc>
                          <a:spcPct val="115000"/>
                        </a:lnSpc>
                        <a:spcAft>
                          <a:spcPts val="0"/>
                        </a:spcAft>
                      </a:pPr>
                      <a:r>
                        <a:rPr lang="pl-PL" sz="1600" kern="1200" dirty="0" smtClean="0">
                          <a:solidFill>
                            <a:schemeClr val="dk1"/>
                          </a:solidFill>
                          <a:latin typeface="Times New Roman"/>
                          <a:ea typeface="Times New Roman"/>
                          <a:cs typeface="+mn-cs"/>
                        </a:rPr>
                        <a:t>od 03.08.2020 r.</a:t>
                      </a:r>
                    </a:p>
                    <a:p>
                      <a:pPr marL="0" algn="ctr" defTabSz="914400" rtl="0" eaLnBrk="1" latinLnBrk="0" hangingPunct="1">
                        <a:lnSpc>
                          <a:spcPct val="115000"/>
                        </a:lnSpc>
                        <a:spcAft>
                          <a:spcPts val="0"/>
                        </a:spcAft>
                      </a:pPr>
                      <a:r>
                        <a:rPr lang="pl-PL" sz="1600" kern="1200" dirty="0" smtClean="0">
                          <a:solidFill>
                            <a:schemeClr val="dk1"/>
                          </a:solidFill>
                          <a:latin typeface="Times New Roman"/>
                          <a:ea typeface="Times New Roman"/>
                          <a:cs typeface="+mn-cs"/>
                        </a:rPr>
                        <a:t>do 07.08.2020 r. </a:t>
                      </a:r>
                    </a:p>
                    <a:p>
                      <a:pPr marL="0" algn="ctr" defTabSz="914400" rtl="0" eaLnBrk="1" latinLnBrk="0" hangingPunct="1">
                        <a:lnSpc>
                          <a:spcPct val="115000"/>
                        </a:lnSpc>
                        <a:spcAft>
                          <a:spcPts val="0"/>
                        </a:spcAft>
                      </a:pPr>
                      <a:r>
                        <a:rPr lang="pl-PL" sz="1600" kern="1200" dirty="0" smtClean="0">
                          <a:solidFill>
                            <a:schemeClr val="dk1"/>
                          </a:solidFill>
                          <a:latin typeface="Times New Roman"/>
                          <a:ea typeface="Times New Roman"/>
                          <a:cs typeface="+mn-cs"/>
                        </a:rPr>
                        <a:t>do godz. 15.00</a:t>
                      </a:r>
                    </a:p>
                  </a:txBody>
                  <a:tcPr marL="9525" marR="9525" marT="9525" marB="9525" anchor="ctr"/>
                </a:tc>
              </a:tr>
              <a:tr h="2418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dirty="0" smtClean="0"/>
                        <a:t>Weryfikacja przez komisję rekrutacyjną wniosków o przyjęcie </a:t>
                      </a:r>
                      <a:br>
                        <a:rPr lang="pl-PL" sz="1400" dirty="0" smtClean="0"/>
                      </a:br>
                      <a:r>
                        <a:rPr lang="pl-PL" sz="1400" dirty="0" smtClean="0"/>
                        <a:t>do przedszkola i dokumentów potwierdzających spełnianie przez kandydata warunków lub kryteriów branych pod uwagę w postępowaniu rekrutacyjnym, w tym dokonanie przez przewodniczącego komisji rekrutacyjnej czynności, o których mowa w art. 150 ust. 7 ustawy z dnia 14 grudnia 2016 r. – Prawo oświatowe.</a:t>
                      </a: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kern="1200" noProof="0" dirty="0" smtClean="0">
                          <a:solidFill>
                            <a:schemeClr val="dk1"/>
                          </a:solidFill>
                          <a:latin typeface="Times New Roman"/>
                          <a:ea typeface="Times New Roman"/>
                          <a:cs typeface="+mn-cs"/>
                        </a:rPr>
                        <a:t>od 04.05.2020 r.</a:t>
                      </a: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kern="1200" noProof="0" dirty="0" smtClean="0">
                          <a:solidFill>
                            <a:schemeClr val="dk1"/>
                          </a:solidFill>
                          <a:latin typeface="Times New Roman"/>
                          <a:ea typeface="Times New Roman"/>
                          <a:cs typeface="+mn-cs"/>
                        </a:rPr>
                        <a:t>do 19.05.2020 r. </a:t>
                      </a: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kern="1200" noProof="0" dirty="0" smtClean="0">
                          <a:solidFill>
                            <a:schemeClr val="dk1"/>
                          </a:solidFill>
                          <a:latin typeface="Times New Roman"/>
                          <a:ea typeface="Times New Roman"/>
                          <a:cs typeface="+mn-cs"/>
                        </a:rPr>
                        <a:t>do godz.15.00</a:t>
                      </a:r>
                    </a:p>
                  </a:txBody>
                  <a:tcPr anchor="ctr"/>
                </a:tc>
                <a:tc>
                  <a:txBody>
                    <a:bodyPr/>
                    <a:lstStyle/>
                    <a:p>
                      <a:pPr marL="0" algn="ctr" defTabSz="914400" rtl="0" eaLnBrk="1" latinLnBrk="0" hangingPunct="1">
                        <a:lnSpc>
                          <a:spcPct val="115000"/>
                        </a:lnSpc>
                        <a:spcAft>
                          <a:spcPts val="0"/>
                        </a:spcAft>
                      </a:pPr>
                      <a:r>
                        <a:rPr lang="pl-PL" sz="1600" kern="1200" dirty="0" smtClean="0">
                          <a:solidFill>
                            <a:schemeClr val="dk1"/>
                          </a:solidFill>
                          <a:latin typeface="Times New Roman"/>
                          <a:ea typeface="Times New Roman"/>
                          <a:cs typeface="+mn-cs"/>
                        </a:rPr>
                        <a:t>od 03.08.2020 r.</a:t>
                      </a:r>
                    </a:p>
                    <a:p>
                      <a:pPr marL="0" algn="ctr" defTabSz="914400" rtl="0" eaLnBrk="1" latinLnBrk="0" hangingPunct="1">
                        <a:lnSpc>
                          <a:spcPct val="115000"/>
                        </a:lnSpc>
                        <a:spcAft>
                          <a:spcPts val="0"/>
                        </a:spcAft>
                      </a:pPr>
                      <a:r>
                        <a:rPr lang="pl-PL" sz="1600" kern="1200" dirty="0" smtClean="0">
                          <a:solidFill>
                            <a:schemeClr val="dk1"/>
                          </a:solidFill>
                          <a:latin typeface="Times New Roman"/>
                          <a:ea typeface="Times New Roman"/>
                          <a:cs typeface="+mn-cs"/>
                        </a:rPr>
                        <a:t>do 07.08.2020 r.</a:t>
                      </a:r>
                    </a:p>
                    <a:p>
                      <a:pPr marL="0" algn="ctr" defTabSz="914400" rtl="0" eaLnBrk="1" latinLnBrk="0" hangingPunct="1">
                        <a:lnSpc>
                          <a:spcPct val="115000"/>
                        </a:lnSpc>
                        <a:spcAft>
                          <a:spcPts val="0"/>
                        </a:spcAft>
                      </a:pPr>
                      <a:r>
                        <a:rPr lang="pl-PL" sz="1600" kern="1200" dirty="0" smtClean="0">
                          <a:solidFill>
                            <a:schemeClr val="dk1"/>
                          </a:solidFill>
                          <a:latin typeface="Times New Roman"/>
                          <a:ea typeface="Times New Roman"/>
                          <a:cs typeface="+mn-cs"/>
                        </a:rPr>
                        <a:t>do</a:t>
                      </a:r>
                      <a:r>
                        <a:rPr lang="pl-PL" sz="1600" kern="1200" baseline="0" dirty="0" smtClean="0">
                          <a:solidFill>
                            <a:schemeClr val="dk1"/>
                          </a:solidFill>
                          <a:latin typeface="Times New Roman"/>
                          <a:ea typeface="Times New Roman"/>
                          <a:cs typeface="+mn-cs"/>
                        </a:rPr>
                        <a:t> </a:t>
                      </a:r>
                      <a:r>
                        <a:rPr lang="pl-PL" sz="1600" kern="1200" dirty="0" smtClean="0">
                          <a:solidFill>
                            <a:schemeClr val="dk1"/>
                          </a:solidFill>
                          <a:latin typeface="Times New Roman"/>
                          <a:ea typeface="Times New Roman"/>
                          <a:cs typeface="+mn-cs"/>
                        </a:rPr>
                        <a:t>godz. 15.00</a:t>
                      </a:r>
                    </a:p>
                  </a:txBody>
                  <a:tcPr anchor="ctr"/>
                </a:tc>
              </a:tr>
            </a:tbl>
          </a:graphicData>
        </a:graphic>
      </p:graphicFrame>
      <p:sp>
        <p:nvSpPr>
          <p:cNvPr id="13" name="Symbol zastępczy tekstu 5"/>
          <p:cNvSpPr txBox="1">
            <a:spLocks/>
          </p:cNvSpPr>
          <p:nvPr/>
        </p:nvSpPr>
        <p:spPr>
          <a:xfrm>
            <a:off x="220054" y="714356"/>
            <a:ext cx="8781102" cy="623712"/>
          </a:xfrm>
          <a:prstGeom prst="rect">
            <a:avLst/>
          </a:prstGeom>
        </p:spPr>
        <p:txBody>
          <a:bodyPr vert="horz" lIns="91440" tIns="45720" rIns="91440" bIns="45720" rtlCol="0" anchor="ctr">
            <a:normAutofit fontScale="77500" lnSpcReduction="20000"/>
          </a:bodyPr>
          <a:lstStyle/>
          <a:p>
            <a:pPr>
              <a:lnSpc>
                <a:spcPct val="90000"/>
              </a:lnSpc>
              <a:buSzPct val="100000"/>
            </a:pPr>
            <a:r>
              <a:rPr lang="pl-PL" sz="2000" dirty="0" smtClean="0">
                <a:solidFill>
                  <a:schemeClr val="accent6">
                    <a:lumMod val="75000"/>
                  </a:schemeClr>
                </a:solidFill>
              </a:rPr>
              <a:t>Harmonogram </a:t>
            </a:r>
            <a:r>
              <a:rPr lang="pl-PL" sz="2000" dirty="0">
                <a:solidFill>
                  <a:schemeClr val="accent6">
                    <a:lumMod val="75000"/>
                  </a:schemeClr>
                </a:solidFill>
              </a:rPr>
              <a:t>czynności w postępowaniu rekrutacyjnym oraz postępowaniu uzupełniającym do przedszkoli prowadzonych przez Miasto Łódź, na rok szkolny </a:t>
            </a:r>
            <a:r>
              <a:rPr lang="pl-PL" sz="2000" dirty="0" smtClean="0">
                <a:solidFill>
                  <a:schemeClr val="accent6">
                    <a:lumMod val="75000"/>
                  </a:schemeClr>
                </a:solidFill>
              </a:rPr>
              <a:t>2020/2021</a:t>
            </a:r>
            <a:endParaRPr lang="pl-PL" sz="2000" dirty="0">
              <a:solidFill>
                <a:schemeClr val="accent6">
                  <a:lumMod val="75000"/>
                </a:schemeClr>
              </a:solidFill>
            </a:endParaRPr>
          </a:p>
        </p:txBody>
      </p:sp>
      <p:sp>
        <p:nvSpPr>
          <p:cNvPr id="22" name="pole tekstowe 21"/>
          <p:cNvSpPr txBox="1"/>
          <p:nvPr/>
        </p:nvSpPr>
        <p:spPr>
          <a:xfrm>
            <a:off x="214282" y="6215082"/>
            <a:ext cx="8572560" cy="400110"/>
          </a:xfrm>
          <a:prstGeom prst="rect">
            <a:avLst/>
          </a:prstGeom>
          <a:noFill/>
        </p:spPr>
        <p:txBody>
          <a:bodyPr wrap="square" rtlCol="0">
            <a:spAutoFit/>
          </a:bodyPr>
          <a:lstStyle/>
          <a:p>
            <a:r>
              <a:rPr lang="pl-PL" sz="1000" dirty="0" smtClean="0"/>
              <a:t>* </a:t>
            </a:r>
            <a:r>
              <a:rPr lang="pl-PL" sz="1000" dirty="0"/>
              <a:t>Dopuszcza się dokonanie za pomocą środków komunikacji elektronicznej czynności złożenia wniosku o przyjęcie do przedszkola wraz z dokumentami oraz czynności potwierdzenia przez rodzica kandydata woli przyjęcia w postaci pisemnego oświadczenia</a:t>
            </a:r>
            <a:r>
              <a:rPr lang="pl-PL" sz="1000" dirty="0" smtClean="0"/>
              <a:t>.</a:t>
            </a:r>
            <a:endParaRPr lang="pl-PL" dirty="0"/>
          </a:p>
        </p:txBody>
      </p:sp>
      <p:pic>
        <p:nvPicPr>
          <p:cNvPr id="25" name="Picture 4" descr="C:\Users\user\Documents\Pulpit\Prezentacja_przedszkole\pngwing.com.png"/>
          <p:cNvPicPr>
            <a:picLocks noChangeAspect="1" noChangeArrowheads="1"/>
          </p:cNvPicPr>
          <p:nvPr/>
        </p:nvPicPr>
        <p:blipFill>
          <a:blip r:embed="rId2" cstate="print"/>
          <a:srcRect/>
          <a:stretch>
            <a:fillRect/>
          </a:stretch>
        </p:blipFill>
        <p:spPr bwMode="auto">
          <a:xfrm>
            <a:off x="8358214" y="6072206"/>
            <a:ext cx="714380" cy="7143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42844" y="265176"/>
            <a:ext cx="8858311" cy="520618"/>
          </a:xfrm>
        </p:spPr>
        <p:txBody>
          <a:bodyPr>
            <a:normAutofit fontScale="90000"/>
          </a:bodyPr>
          <a:lstStyle/>
          <a:p>
            <a:r>
              <a:rPr lang="pl-PL" sz="4000" dirty="0" smtClean="0">
                <a:solidFill>
                  <a:schemeClr val="accent6">
                    <a:lumMod val="75000"/>
                  </a:schemeClr>
                </a:solidFill>
              </a:rPr>
              <a:t>Nabór do przedszkola – harmonogram c.d.</a:t>
            </a:r>
            <a:endParaRPr lang="pl-PL" dirty="0"/>
          </a:p>
        </p:txBody>
      </p:sp>
      <p:graphicFrame>
        <p:nvGraphicFramePr>
          <p:cNvPr id="18" name="Symbol zastępczy zawartości 17"/>
          <p:cNvGraphicFramePr>
            <a:graphicFrameLocks noGrp="1"/>
          </p:cNvGraphicFramePr>
          <p:nvPr>
            <p:ph sz="half" idx="2"/>
          </p:nvPr>
        </p:nvGraphicFramePr>
        <p:xfrm>
          <a:off x="285720" y="1428737"/>
          <a:ext cx="8501121" cy="4056534"/>
        </p:xfrm>
        <a:graphic>
          <a:graphicData uri="http://schemas.openxmlformats.org/drawingml/2006/table">
            <a:tbl>
              <a:tblPr firstRow="1" bandRow="1">
                <a:tableStyleId>{7DF18680-E054-41AD-8BC1-D1AEF772440D}</a:tableStyleId>
              </a:tblPr>
              <a:tblGrid>
                <a:gridCol w="4000528"/>
                <a:gridCol w="2286016"/>
                <a:gridCol w="2214577"/>
              </a:tblGrid>
              <a:tr h="376087">
                <a:tc>
                  <a:txBody>
                    <a:bodyPr/>
                    <a:lstStyle/>
                    <a:p>
                      <a:r>
                        <a:rPr lang="pl-PL" sz="1800" kern="1200" dirty="0" smtClean="0"/>
                        <a:t>Rodzaj</a:t>
                      </a:r>
                      <a:r>
                        <a:rPr lang="pl-PL" sz="2800" baseline="0" dirty="0" smtClean="0"/>
                        <a:t> </a:t>
                      </a:r>
                      <a:r>
                        <a:rPr lang="pl-PL" sz="1800" kern="1200" dirty="0" smtClean="0"/>
                        <a:t>czynności</a:t>
                      </a:r>
                      <a:endParaRPr lang="pl-PL" sz="18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smtClean="0"/>
                        <a:t>Termin </a:t>
                      </a:r>
                      <a:br>
                        <a:rPr lang="pl-PL" sz="1800" dirty="0" smtClean="0"/>
                      </a:br>
                      <a:r>
                        <a:rPr lang="pl-PL" sz="1800" dirty="0" smtClean="0"/>
                        <a:t>w postępowaniu rekrutacyjnym</a:t>
                      </a:r>
                    </a:p>
                  </a:txBody>
                  <a:tcPr anchor="ctr"/>
                </a:tc>
                <a:tc>
                  <a:txBody>
                    <a:bodyPr/>
                    <a:lstStyle/>
                    <a:p>
                      <a:pPr marL="85725" indent="0"/>
                      <a:r>
                        <a:rPr lang="pl-PL" sz="1800" dirty="0" smtClean="0"/>
                        <a:t>Termin </a:t>
                      </a:r>
                      <a:br>
                        <a:rPr lang="pl-PL" sz="1800" dirty="0" smtClean="0"/>
                      </a:br>
                      <a:r>
                        <a:rPr lang="pl-PL" sz="1800" dirty="0" smtClean="0"/>
                        <a:t>w postępowaniu uzupełniającym</a:t>
                      </a:r>
                    </a:p>
                  </a:txBody>
                  <a:tcPr marL="9525" marR="9525" marT="9525" marB="9525" anchor="ctr"/>
                </a:tc>
              </a:tr>
              <a:tr h="971559">
                <a:tc>
                  <a:txBody>
                    <a:bodyPr/>
                    <a:lstStyle/>
                    <a:p>
                      <a:pPr>
                        <a:tabLst>
                          <a:tab pos="4037013" algn="l"/>
                        </a:tabLst>
                      </a:pPr>
                      <a:r>
                        <a:rPr lang="pl-PL" sz="1600" dirty="0" smtClean="0"/>
                        <a:t>Podanie do publicznej wiadomości przez komisję rekrutacyjną listy kandydatów zakwalifikowanych </a:t>
                      </a:r>
                      <a:br>
                        <a:rPr lang="pl-PL" sz="1600" dirty="0" smtClean="0"/>
                      </a:br>
                      <a:r>
                        <a:rPr lang="pl-PL" sz="1600" dirty="0" smtClean="0"/>
                        <a:t>i kandydatów niezakwalifikowanych.</a:t>
                      </a:r>
                    </a:p>
                  </a:txBody>
                  <a:tcPr anchor="ctr"/>
                </a:tc>
                <a:tc>
                  <a:txBody>
                    <a:bodyPr/>
                    <a:lstStyle/>
                    <a:p>
                      <a:pPr algn="ctr"/>
                      <a:r>
                        <a:rPr lang="pl-PL" sz="1600" dirty="0" smtClean="0"/>
                        <a:t>27.05.2020 r. </a:t>
                      </a:r>
                    </a:p>
                    <a:p>
                      <a:pPr algn="ctr"/>
                      <a:r>
                        <a:rPr lang="pl-PL" sz="1600" dirty="0" smtClean="0"/>
                        <a:t>do godz. 15.00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14.08.2020 r.</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godz. 15.00</a:t>
                      </a:r>
                    </a:p>
                  </a:txBody>
                  <a:tcPr anchor="ctr"/>
                </a:tc>
              </a:tr>
              <a:tr h="9239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Potwierdzenie* przez rodzica kandydata woli przyjęcia w postaci pisemnego oświadczenia.</a:t>
                      </a:r>
                    </a:p>
                  </a:txBody>
                  <a:tcPr anchor="ctr"/>
                </a:tc>
                <a:tc>
                  <a:txBody>
                    <a:bodyPr/>
                    <a:lstStyle/>
                    <a:p>
                      <a:pPr algn="ctr"/>
                      <a:r>
                        <a:rPr lang="pl-PL" sz="1600" dirty="0" smtClean="0"/>
                        <a:t>od 27.05.2020 r. </a:t>
                      </a:r>
                    </a:p>
                    <a:p>
                      <a:pPr algn="ctr"/>
                      <a:r>
                        <a:rPr lang="pl-PL" sz="1600" dirty="0" smtClean="0"/>
                        <a:t>do 29.05.2020 r. </a:t>
                      </a:r>
                    </a:p>
                    <a:p>
                      <a:pPr algn="ctr"/>
                      <a:r>
                        <a:rPr lang="pl-PL" sz="1600" dirty="0" smtClean="0"/>
                        <a:t>do godz. 15.00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od 17.08.2020 r.</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do 19.08.2020 r.</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do godz. 15.00</a:t>
                      </a:r>
                    </a:p>
                  </a:txBody>
                  <a:tcPr anchor="ctr"/>
                </a:tc>
              </a:tr>
              <a:tr h="1151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Podanie do publicznej wiadomości przez komisję rekrutacyjną listy kandydatów przyjętych i kandydatów nieprzyjętych.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dirty="0" smtClean="0"/>
                        <a:t>05.06.2020 r. </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dirty="0" smtClean="0"/>
                        <a:t>do godz. 15.00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21.08.2020 r.</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kern="1200" dirty="0" smtClean="0">
                          <a:solidFill>
                            <a:schemeClr val="dk1"/>
                          </a:solidFill>
                          <a:latin typeface="+mn-lt"/>
                          <a:ea typeface="+mn-ea"/>
                          <a:cs typeface="+mn-cs"/>
                        </a:rPr>
                        <a:t>godz. 15.00</a:t>
                      </a:r>
                    </a:p>
                  </a:txBody>
                  <a:tcPr anchor="ctr"/>
                </a:tc>
              </a:tr>
            </a:tbl>
          </a:graphicData>
        </a:graphic>
      </p:graphicFrame>
      <p:pic>
        <p:nvPicPr>
          <p:cNvPr id="5" name="Picture 4" descr="C:\Users\user\Documents\Pulpit\Prezentacja_przedszkole\pngwing.com.png"/>
          <p:cNvPicPr>
            <a:picLocks noChangeAspect="1" noChangeArrowheads="1"/>
          </p:cNvPicPr>
          <p:nvPr/>
        </p:nvPicPr>
        <p:blipFill>
          <a:blip r:embed="rId3" cstate="print"/>
          <a:srcRect/>
          <a:stretch>
            <a:fillRect/>
          </a:stretch>
        </p:blipFill>
        <p:spPr bwMode="auto">
          <a:xfrm>
            <a:off x="8358214" y="6072206"/>
            <a:ext cx="714380" cy="7143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1052736"/>
            <a:ext cx="7200939" cy="2667000"/>
          </a:xfrm>
        </p:spPr>
        <p:txBody>
          <a:bodyPr>
            <a:normAutofit fontScale="90000"/>
          </a:bodyPr>
          <a:lstStyle/>
          <a:p>
            <a:r>
              <a:rPr lang="pl-PL" dirty="0" smtClean="0">
                <a:ln>
                  <a:solidFill>
                    <a:schemeClr val="accent6"/>
                  </a:solidFill>
                </a:ln>
                <a:solidFill>
                  <a:schemeClr val="accent6">
                    <a:lumMod val="75000"/>
                  </a:schemeClr>
                </a:solidFill>
              </a:rPr>
              <a:t>Jeśli Wasze dziecko ma iść do przedszkola pierwszy raz</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ymbol zastępczy tekstu 2"/>
          <p:cNvSpPr>
            <a:spLocks noGrp="1"/>
          </p:cNvSpPr>
          <p:nvPr>
            <p:ph type="body" idx="1"/>
          </p:nvPr>
        </p:nvSpPr>
        <p:spPr>
          <a:xfrm>
            <a:off x="683568" y="4221088"/>
            <a:ext cx="8001056" cy="1143000"/>
          </a:xfrm>
          <a:solidFill>
            <a:schemeClr val="accent5">
              <a:lumMod val="40000"/>
              <a:lumOff val="60000"/>
            </a:schemeClr>
          </a:solidFill>
          <a:effectLst>
            <a:outerShdw blurRad="50800" dist="38100" dir="5400000" algn="t" rotWithShape="0">
              <a:prstClr val="black">
                <a:alpha val="40000"/>
              </a:prstClr>
            </a:outerShdw>
          </a:effectLst>
          <a:scene3d>
            <a:camera prst="orthographicFront"/>
            <a:lightRig rig="threePt" dir="t"/>
          </a:scene3d>
          <a:sp3d>
            <a:bevelT w="114300" prst="artDeco"/>
          </a:sp3d>
        </p:spPr>
        <p:txBody>
          <a:bodyPr>
            <a:normAutofit/>
          </a:bodyPr>
          <a:lstStyle/>
          <a:p>
            <a:endPar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pl-PL" sz="3000" dirty="0" smtClean="0">
                <a:ln>
                  <a:solidFill>
                    <a:schemeClr val="accent5">
                      <a:lumMod val="50000"/>
                    </a:schemeClr>
                  </a:solidFill>
                </a:ln>
                <a:solidFill>
                  <a:schemeClr val="accent6">
                    <a:lumMod val="75000"/>
                  </a:schemeClr>
                </a:solidFill>
                <a:latin typeface="+mj-lt"/>
                <a:ea typeface="+mj-ea"/>
                <a:cs typeface="+mj-cs"/>
              </a:rPr>
              <a:t>Rozpocznij przygotowania już dziś!</a:t>
            </a:r>
          </a:p>
          <a:p>
            <a:endParaRPr lang="pl-PL" dirty="0">
              <a:ln>
                <a:solidFill>
                  <a:schemeClr val="accent6"/>
                </a:solidFill>
              </a:ln>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3" y="265176"/>
            <a:ext cx="8715435" cy="663494"/>
          </a:xfrm>
        </p:spPr>
        <p:txBody>
          <a:bodyPr>
            <a:normAutofit/>
          </a:bodyPr>
          <a:lstStyle/>
          <a:p>
            <a:pPr algn="ctr"/>
            <a:r>
              <a:rPr lang="pl-PL" sz="3600" dirty="0" smtClean="0">
                <a:solidFill>
                  <a:schemeClr val="accent6">
                    <a:lumMod val="75000"/>
                  </a:schemeClr>
                </a:solidFill>
              </a:rPr>
              <a:t>Co mówią wyniki badań……</a:t>
            </a:r>
            <a:endParaRPr lang="pl-PL" sz="3600" dirty="0">
              <a:solidFill>
                <a:schemeClr val="accent6">
                  <a:lumMod val="75000"/>
                </a:schemeClr>
              </a:solidFill>
            </a:endParaRPr>
          </a:p>
        </p:txBody>
      </p:sp>
      <p:sp>
        <p:nvSpPr>
          <p:cNvPr id="3" name="Symbol zastępczy zawartości 2"/>
          <p:cNvSpPr>
            <a:spLocks noGrp="1"/>
          </p:cNvSpPr>
          <p:nvPr>
            <p:ph sz="half" idx="2"/>
          </p:nvPr>
        </p:nvSpPr>
        <p:spPr>
          <a:xfrm>
            <a:off x="285720" y="1052736"/>
            <a:ext cx="8572560" cy="5376660"/>
          </a:xfrm>
        </p:spPr>
        <p:txBody>
          <a:bodyPr>
            <a:noAutofit/>
          </a:bodyPr>
          <a:lstStyle/>
          <a:p>
            <a:r>
              <a:rPr lang="pl-PL" sz="1400" dirty="0" smtClean="0">
                <a:solidFill>
                  <a:schemeClr val="accent6">
                    <a:lumMod val="75000"/>
                  </a:schemeClr>
                </a:solidFill>
              </a:rPr>
              <a:t>Nie ma wyraźnego związku między przystosowaniem się dziecka do nowych warunków a wiekiem – również 5 -i  6 – latek, a także pierwszoklasista przeżywają podobne kłopoty adaptacyjne jak  3 – latek.</a:t>
            </a:r>
          </a:p>
          <a:p>
            <a:r>
              <a:rPr lang="pl-PL" sz="1400" dirty="0" smtClean="0">
                <a:solidFill>
                  <a:schemeClr val="accent6">
                    <a:lumMod val="75000"/>
                  </a:schemeClr>
                </a:solidFill>
              </a:rPr>
              <a:t>Dziewczynki lepiej przystosowują się do przedszkola niż chłopcy.</a:t>
            </a:r>
          </a:p>
          <a:p>
            <a:r>
              <a:rPr lang="pl-PL" sz="1400" dirty="0" smtClean="0">
                <a:solidFill>
                  <a:schemeClr val="accent6">
                    <a:lumMod val="75000"/>
                  </a:schemeClr>
                </a:solidFill>
              </a:rPr>
              <a:t>Stwierdzono związek między przystosowaniem się dziecka do przedszkola a dotychczasowym przebiegiem rozwoju -  jeśli  rozwój dziecka przebiegał bez komplikacji to z reguły lepiej przystosowuje się do nowych warunków.</a:t>
            </a:r>
          </a:p>
          <a:p>
            <a:r>
              <a:rPr lang="pl-PL" sz="1400" dirty="0" smtClean="0">
                <a:solidFill>
                  <a:schemeClr val="accent6">
                    <a:lumMod val="75000"/>
                  </a:schemeClr>
                </a:solidFill>
              </a:rPr>
              <a:t>Nie ma wyraźnego związku pomiędzy poziomem rozwoju umysłowego dzieci  a przystosowaniem się  do przedszkola – trudności adaptacyjne mogą dotyczyć dzieci o świetnych możliwościach intelektualnych, jak i przeciętnie rozwijającego się przedszkolaka.</a:t>
            </a:r>
          </a:p>
          <a:p>
            <a:r>
              <a:rPr lang="pl-PL" sz="1400" dirty="0" smtClean="0">
                <a:solidFill>
                  <a:schemeClr val="accent6">
                    <a:lumMod val="75000"/>
                  </a:schemeClr>
                </a:solidFill>
              </a:rPr>
              <a:t>Dzieci z rodzin wielodzietnych , podobnie  jak jedynacy, napotykają na trudności z przystosowaniem się. Choć badania wskazują na występowanie innych  trudności. U jedynaków mogą to być zaburzenia snu lub apetytu, u dzieci  posiadających rodzeństwo częściej pojawiały się nawroty moczenia się.</a:t>
            </a:r>
          </a:p>
          <a:p>
            <a:r>
              <a:rPr lang="pl-PL" sz="1400" dirty="0" smtClean="0">
                <a:solidFill>
                  <a:schemeClr val="accent6">
                    <a:lumMod val="75000"/>
                  </a:schemeClr>
                </a:solidFill>
              </a:rPr>
              <a:t>Dostrzega się związek między przystosowaniem się dziecka do pobytu w przedszkolu a środowiskiem, </a:t>
            </a:r>
            <a:br>
              <a:rPr lang="pl-PL" sz="1400" dirty="0" smtClean="0">
                <a:solidFill>
                  <a:schemeClr val="accent6">
                    <a:lumMod val="75000"/>
                  </a:schemeClr>
                </a:solidFill>
              </a:rPr>
            </a:br>
            <a:r>
              <a:rPr lang="pl-PL" sz="1400" dirty="0" smtClean="0">
                <a:solidFill>
                  <a:schemeClr val="accent6">
                    <a:lumMod val="75000"/>
                  </a:schemeClr>
                </a:solidFill>
              </a:rPr>
              <a:t>w którym do tej pory było wychowywane  i systemem wychowawczym stosowanym przez rodziców. Większe  trudności adaptacyjne wykazują dzieci  wychowywane liberalnie i mające zbyt opiekuńczych rodziców, u dzieci wychowywanych racjonalnie zaburzenia emocjonalne były zdecydowanie słabsze.</a:t>
            </a:r>
          </a:p>
          <a:p>
            <a:r>
              <a:rPr lang="pl-PL" sz="1400" dirty="0" smtClean="0">
                <a:solidFill>
                  <a:schemeClr val="accent6">
                    <a:lumMod val="75000"/>
                  </a:schemeClr>
                </a:solidFill>
              </a:rPr>
              <a:t>Nie stwierdzono wyraźnej zależności między warunkami bytowymi rodziny a przystosowaniem się dziecka do przedszkola.</a:t>
            </a:r>
          </a:p>
          <a:p>
            <a:endParaRPr lang="pl-PL" sz="1400" dirty="0" smtClean="0">
              <a:solidFill>
                <a:schemeClr val="accent6">
                  <a:lumMod val="75000"/>
                </a:schemeClr>
              </a:solidFill>
            </a:endParaRPr>
          </a:p>
          <a:p>
            <a:endParaRPr lang="pl-PL" sz="14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3" y="265176"/>
            <a:ext cx="8715435" cy="877808"/>
          </a:xfrm>
        </p:spPr>
        <p:txBody>
          <a:bodyPr>
            <a:normAutofit fontScale="90000"/>
          </a:bodyPr>
          <a:lstStyle/>
          <a:p>
            <a:pPr algn="ctr"/>
            <a:r>
              <a:rPr lang="pl-PL" sz="3600" dirty="0" smtClean="0">
                <a:solidFill>
                  <a:schemeClr val="accent6">
                    <a:lumMod val="75000"/>
                  </a:schemeClr>
                </a:solidFill>
              </a:rPr>
              <a:t/>
            </a:r>
            <a:br>
              <a:rPr lang="pl-PL" sz="3600" dirty="0" smtClean="0">
                <a:solidFill>
                  <a:schemeClr val="accent6">
                    <a:lumMod val="75000"/>
                  </a:schemeClr>
                </a:solidFill>
              </a:rPr>
            </a:br>
            <a:r>
              <a:rPr lang="pl-PL" sz="3600" dirty="0" smtClean="0">
                <a:solidFill>
                  <a:schemeClr val="accent6">
                    <a:lumMod val="75000"/>
                  </a:schemeClr>
                </a:solidFill>
              </a:rPr>
              <a:t>Gdy przedszkole wkracza do naszego życia…. Czy jesteśmy gotowi?</a:t>
            </a:r>
            <a:endParaRPr lang="pl-PL" sz="3600" dirty="0">
              <a:solidFill>
                <a:schemeClr val="accent6">
                  <a:lumMod val="75000"/>
                </a:schemeClr>
              </a:solidFill>
            </a:endParaRPr>
          </a:p>
        </p:txBody>
      </p:sp>
      <p:pic>
        <p:nvPicPr>
          <p:cNvPr id="10" name="Symbol zastępczy zawartości 9" descr="Informacja dotycząca rekrutacji do przedszkoli i oddziałów ..."/>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t="6653"/>
          <a:stretch>
            <a:fillRect/>
          </a:stretch>
        </p:blipFill>
        <p:spPr bwMode="auto">
          <a:xfrm>
            <a:off x="788106" y="1044476"/>
            <a:ext cx="7567788" cy="4769048"/>
          </a:xfrm>
          <a:prstGeom prst="roundRect">
            <a:avLst/>
          </a:prstGeom>
          <a:noFill/>
          <a:ln>
            <a:noFill/>
          </a:ln>
          <a:effectLst>
            <a:softEdge rad="1270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432128"/>
            <a:ext cx="8643998" cy="720080"/>
          </a:xfrm>
        </p:spPr>
        <p:txBody>
          <a:bodyPr>
            <a:normAutofit fontScale="90000"/>
          </a:bodyPr>
          <a:lstStyle/>
          <a:p>
            <a:pPr algn="ctr"/>
            <a:r>
              <a:rPr lang="pl-PL" sz="3600" dirty="0" smtClean="0">
                <a:solidFill>
                  <a:schemeClr val="accent6">
                    <a:lumMod val="75000"/>
                  </a:schemeClr>
                </a:solidFill>
              </a:rPr>
              <a:t/>
            </a:r>
            <a:br>
              <a:rPr lang="pl-PL" sz="3600" dirty="0" smtClean="0">
                <a:solidFill>
                  <a:schemeClr val="accent6">
                    <a:lumMod val="75000"/>
                  </a:schemeClr>
                </a:solidFill>
              </a:rPr>
            </a:br>
            <a:r>
              <a:rPr lang="pl-PL" sz="3600" dirty="0">
                <a:solidFill>
                  <a:schemeClr val="accent6">
                    <a:lumMod val="75000"/>
                  </a:schemeClr>
                </a:solidFill>
              </a:rPr>
              <a:t/>
            </a:r>
            <a:br>
              <a:rPr lang="pl-PL" sz="3600" dirty="0">
                <a:solidFill>
                  <a:schemeClr val="accent6">
                    <a:lumMod val="75000"/>
                  </a:schemeClr>
                </a:solidFill>
              </a:rPr>
            </a:br>
            <a:r>
              <a:rPr lang="pl-PL" sz="3600" dirty="0" smtClean="0">
                <a:solidFill>
                  <a:schemeClr val="accent6">
                    <a:lumMod val="75000"/>
                  </a:schemeClr>
                </a:solidFill>
              </a:rPr>
              <a:t/>
            </a:r>
            <a:br>
              <a:rPr lang="pl-PL" sz="3600" dirty="0" smtClean="0">
                <a:solidFill>
                  <a:schemeClr val="accent6">
                    <a:lumMod val="75000"/>
                  </a:schemeClr>
                </a:solidFill>
              </a:rPr>
            </a:br>
            <a:r>
              <a:rPr lang="pl-PL" sz="3600" dirty="0" smtClean="0">
                <a:solidFill>
                  <a:schemeClr val="accent6">
                    <a:lumMod val="75000"/>
                  </a:schemeClr>
                </a:solidFill>
              </a:rPr>
              <a:t>Gdy przedszkole wkracza do naszego życia…. Czy jesteśmy gotowi?</a:t>
            </a:r>
            <a:endParaRPr lang="pl-PL" sz="3600" dirty="0">
              <a:solidFill>
                <a:schemeClr val="accent5"/>
              </a:solidFill>
            </a:endParaRPr>
          </a:p>
        </p:txBody>
      </p:sp>
      <p:sp>
        <p:nvSpPr>
          <p:cNvPr id="3" name="Symbol zastępczy zawartości 2"/>
          <p:cNvSpPr>
            <a:spLocks noGrp="1"/>
          </p:cNvSpPr>
          <p:nvPr>
            <p:ph sz="half" idx="2"/>
          </p:nvPr>
        </p:nvSpPr>
        <p:spPr>
          <a:xfrm>
            <a:off x="285720" y="1340768"/>
            <a:ext cx="8572560" cy="4374233"/>
          </a:xfrm>
        </p:spPr>
        <p:txBody>
          <a:bodyPr>
            <a:normAutofit/>
          </a:bodyPr>
          <a:lstStyle/>
          <a:p>
            <a:r>
              <a:rPr lang="pl-PL" sz="1400" dirty="0" smtClean="0">
                <a:solidFill>
                  <a:schemeClr val="accent6">
                    <a:lumMod val="75000"/>
                  </a:schemeClr>
                </a:solidFill>
              </a:rPr>
              <a:t>Przyzwyczajaj dziecko do zostawania bez rodziców (pod opieką innych - znanych osób).</a:t>
            </a:r>
          </a:p>
          <a:p>
            <a:r>
              <a:rPr lang="pl-PL" sz="1400" dirty="0" smtClean="0">
                <a:solidFill>
                  <a:schemeClr val="accent6">
                    <a:lumMod val="75000"/>
                  </a:schemeClr>
                </a:solidFill>
              </a:rPr>
              <a:t>Doskonal samodzielność w codziennych sytuacjach (ubieranie, jedzenie, korzystanie z toalety).</a:t>
            </a:r>
          </a:p>
          <a:p>
            <a:r>
              <a:rPr lang="pl-PL" sz="1400" dirty="0" smtClean="0">
                <a:solidFill>
                  <a:schemeClr val="accent6">
                    <a:lumMod val="75000"/>
                  </a:schemeClr>
                </a:solidFill>
              </a:rPr>
              <a:t>Wprowadzaj i ucz przestrzegania zasad (np.: sprzątanie po sobie, czekanie na swoją kolej).</a:t>
            </a:r>
          </a:p>
          <a:p>
            <a:r>
              <a:rPr lang="pl-PL" sz="1400" dirty="0" smtClean="0">
                <a:solidFill>
                  <a:schemeClr val="accent6">
                    <a:lumMod val="75000"/>
                  </a:schemeClr>
                </a:solidFill>
              </a:rPr>
              <a:t>Wprowadź stały rytm dnia (stałe godziny posiłków i odpoczynku).</a:t>
            </a:r>
          </a:p>
          <a:p>
            <a:r>
              <a:rPr lang="pl-PL" sz="1400" dirty="0" smtClean="0">
                <a:solidFill>
                  <a:schemeClr val="accent6">
                    <a:lumMod val="75000"/>
                  </a:schemeClr>
                </a:solidFill>
              </a:rPr>
              <a:t>Ucz dziecko komunikowania swoich potrzeb (np.: co się podoba, czego się boi, co sprawia mu radość).</a:t>
            </a:r>
          </a:p>
          <a:p>
            <a:r>
              <a:rPr lang="pl-PL" sz="1400" dirty="0" smtClean="0">
                <a:solidFill>
                  <a:schemeClr val="accent6">
                    <a:lumMod val="75000"/>
                  </a:schemeClr>
                </a:solidFill>
              </a:rPr>
              <a:t>Jeśli dziecko rzadko przebywa z rówieśnikami, szukaj możliwości wspólnej zabawy Twojego dziecka </a:t>
            </a:r>
            <a:br>
              <a:rPr lang="pl-PL" sz="1400" dirty="0" smtClean="0">
                <a:solidFill>
                  <a:schemeClr val="accent6">
                    <a:lumMod val="75000"/>
                  </a:schemeClr>
                </a:solidFill>
              </a:rPr>
            </a:br>
            <a:r>
              <a:rPr lang="pl-PL" sz="1400" dirty="0" smtClean="0">
                <a:solidFill>
                  <a:schemeClr val="accent6">
                    <a:lumMod val="75000"/>
                  </a:schemeClr>
                </a:solidFill>
              </a:rPr>
              <a:t>z innymi dziećmi przez częste wychodzenie na place zabaw i zapraszanie przyjaciół/znajomych/rodziny z dziećmi w podobnym wieku.</a:t>
            </a:r>
          </a:p>
        </p:txBody>
      </p:sp>
      <p:sp>
        <p:nvSpPr>
          <p:cNvPr id="5" name="pole tekstowe 4"/>
          <p:cNvSpPr txBox="1"/>
          <p:nvPr/>
        </p:nvSpPr>
        <p:spPr>
          <a:xfrm>
            <a:off x="611560" y="4365104"/>
            <a:ext cx="7715304" cy="1015663"/>
          </a:xfrm>
          <a:prstGeom prst="rect">
            <a:avLst/>
          </a:prstGeom>
          <a:noFill/>
        </p:spPr>
        <p:txBody>
          <a:bodyPr wrap="square" rtlCol="0">
            <a:spAutoFit/>
          </a:bodyPr>
          <a:lstStyle/>
          <a:p>
            <a:r>
              <a:rPr lang="pl-PL" sz="20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Pamiętaj! </a:t>
            </a:r>
          </a:p>
          <a:p>
            <a:pPr algn="ctr"/>
            <a:r>
              <a:rPr lang="pl-PL"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 działania przygotowują również do dziecko samodzielnego życia.</a:t>
            </a:r>
            <a:endParaRPr lang="pl-PL"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19" y="285728"/>
            <a:ext cx="8643999" cy="785818"/>
          </a:xfrm>
        </p:spPr>
        <p:txBody>
          <a:bodyPr>
            <a:normAutofit fontScale="90000"/>
          </a:bodyPr>
          <a:lstStyle/>
          <a:p>
            <a:pPr algn="ctr"/>
            <a:r>
              <a:rPr lang="pl-PL" sz="3600" dirty="0" smtClean="0">
                <a:solidFill>
                  <a:schemeClr val="accent6">
                    <a:lumMod val="75000"/>
                  </a:schemeClr>
                </a:solidFill>
              </a:rPr>
              <a:t>Samodzielność  dziecka w wieku przedszkolnym</a:t>
            </a:r>
            <a:endParaRPr lang="pl-PL" sz="3600" dirty="0">
              <a:solidFill>
                <a:schemeClr val="accent6">
                  <a:lumMod val="75000"/>
                </a:schemeClr>
              </a:solidFill>
            </a:endParaRPr>
          </a:p>
        </p:txBody>
      </p:sp>
      <p:sp>
        <p:nvSpPr>
          <p:cNvPr id="3" name="Symbol zastępczy zawartości 2"/>
          <p:cNvSpPr>
            <a:spLocks noGrp="1"/>
          </p:cNvSpPr>
          <p:nvPr>
            <p:ph sz="half" idx="2"/>
          </p:nvPr>
        </p:nvSpPr>
        <p:spPr>
          <a:xfrm>
            <a:off x="357158" y="1071546"/>
            <a:ext cx="8572560" cy="4786346"/>
          </a:xfrm>
        </p:spPr>
        <p:txBody>
          <a:bodyPr>
            <a:noAutofit/>
          </a:bodyPr>
          <a:lstStyle/>
          <a:p>
            <a:pPr marL="2155825" indent="0">
              <a:lnSpc>
                <a:spcPct val="110000"/>
              </a:lnSpc>
              <a:spcBef>
                <a:spcPts val="0"/>
              </a:spcBef>
              <a:buNone/>
            </a:pPr>
            <a:endParaRPr lang="pl-PL" sz="1400" dirty="0" smtClean="0">
              <a:solidFill>
                <a:schemeClr val="accent6">
                  <a:lumMod val="75000"/>
                </a:schemeClr>
              </a:solidFill>
            </a:endParaRPr>
          </a:p>
          <a:p>
            <a:pPr marL="2155825" indent="0">
              <a:lnSpc>
                <a:spcPct val="110000"/>
              </a:lnSpc>
              <a:spcBef>
                <a:spcPts val="0"/>
              </a:spcBef>
              <a:buNone/>
            </a:pPr>
            <a:endParaRPr lang="pl-PL" sz="1400" dirty="0">
              <a:solidFill>
                <a:schemeClr val="accent6">
                  <a:lumMod val="75000"/>
                </a:schemeClr>
              </a:solidFill>
            </a:endParaRPr>
          </a:p>
          <a:p>
            <a:pPr marL="2155825" indent="0">
              <a:lnSpc>
                <a:spcPct val="110000"/>
              </a:lnSpc>
              <a:spcBef>
                <a:spcPts val="0"/>
              </a:spcBef>
              <a:buNone/>
            </a:pPr>
            <a:r>
              <a:rPr lang="pl-PL" sz="1400" dirty="0" smtClean="0">
                <a:solidFill>
                  <a:schemeClr val="accent6">
                    <a:lumMod val="75000"/>
                  </a:schemeClr>
                </a:solidFill>
              </a:rPr>
              <a:t>Samodzielność </a:t>
            </a:r>
            <a:r>
              <a:rPr lang="pl-PL" sz="1400" dirty="0" smtClean="0">
                <a:solidFill>
                  <a:schemeClr val="accent6">
                    <a:lumMod val="75000"/>
                  </a:schemeClr>
                </a:solidFill>
              </a:rPr>
              <a:t>jest cechą, która rozwija się etapami i przechodzi od niższych </a:t>
            </a:r>
            <a:endParaRPr lang="pl-PL" sz="1400" dirty="0" smtClean="0">
              <a:solidFill>
                <a:schemeClr val="accent6">
                  <a:lumMod val="75000"/>
                </a:schemeClr>
              </a:solidFill>
            </a:endParaRPr>
          </a:p>
          <a:p>
            <a:pPr marL="2155825" indent="0">
              <a:lnSpc>
                <a:spcPct val="110000"/>
              </a:lnSpc>
              <a:spcBef>
                <a:spcPts val="0"/>
              </a:spcBef>
              <a:buNone/>
            </a:pPr>
            <a:r>
              <a:rPr lang="pl-PL" sz="1400" dirty="0" smtClean="0">
                <a:solidFill>
                  <a:schemeClr val="accent6">
                    <a:lumMod val="75000"/>
                  </a:schemeClr>
                </a:solidFill>
              </a:rPr>
              <a:t>do </a:t>
            </a:r>
            <a:r>
              <a:rPr lang="pl-PL" sz="1400" dirty="0" smtClean="0">
                <a:solidFill>
                  <a:schemeClr val="accent6">
                    <a:lumMod val="75000"/>
                  </a:schemeClr>
                </a:solidFill>
              </a:rPr>
              <a:t>wyższych form. Pierwsze jej oznaki pojawiają się u dziecka około pierwszego roku życia, kiedy próbuje ono pokonać trudności przy chodzeniu, spożywaniu posiłku, myciu.  Wraz z wiekiem rozszerza się zakres działań samodzielnych, </a:t>
            </a:r>
            <a:endParaRPr lang="pl-PL" sz="1400" dirty="0" smtClean="0">
              <a:solidFill>
                <a:schemeClr val="accent6">
                  <a:lumMod val="75000"/>
                </a:schemeClr>
              </a:solidFill>
            </a:endParaRPr>
          </a:p>
          <a:p>
            <a:pPr marL="2155825" indent="0">
              <a:lnSpc>
                <a:spcPct val="110000"/>
              </a:lnSpc>
              <a:spcBef>
                <a:spcPts val="0"/>
              </a:spcBef>
              <a:buNone/>
            </a:pPr>
            <a:r>
              <a:rPr lang="pl-PL" sz="1400" dirty="0" smtClean="0">
                <a:solidFill>
                  <a:schemeClr val="accent6">
                    <a:lumMod val="75000"/>
                  </a:schemeClr>
                </a:solidFill>
              </a:rPr>
              <a:t>w </a:t>
            </a:r>
            <a:r>
              <a:rPr lang="pl-PL" sz="1400" dirty="0" smtClean="0">
                <a:solidFill>
                  <a:schemeClr val="accent6">
                    <a:lumMod val="75000"/>
                  </a:schemeClr>
                </a:solidFill>
              </a:rPr>
              <a:t>których dziecko nie tylko nie żąda pomocy, ale buntuje się gdy chce mu się jej udzielić wbrew jego woli.</a:t>
            </a:r>
          </a:p>
          <a:p>
            <a:pPr marL="85725" indent="0">
              <a:lnSpc>
                <a:spcPct val="110000"/>
              </a:lnSpc>
              <a:spcBef>
                <a:spcPts val="0"/>
              </a:spcBef>
              <a:buNone/>
            </a:pPr>
            <a:endParaRPr lang="pl-PL" sz="1400" dirty="0" smtClean="0">
              <a:solidFill>
                <a:schemeClr val="accent6">
                  <a:lumMod val="75000"/>
                </a:schemeClr>
              </a:solidFill>
            </a:endParaRPr>
          </a:p>
          <a:p>
            <a:pPr marL="85725" indent="0">
              <a:lnSpc>
                <a:spcPct val="110000"/>
              </a:lnSpc>
              <a:spcBef>
                <a:spcPts val="0"/>
              </a:spcBef>
              <a:buNone/>
            </a:pPr>
            <a:r>
              <a:rPr lang="pl-PL" sz="1400" dirty="0" smtClean="0">
                <a:solidFill>
                  <a:schemeClr val="accent6">
                    <a:lumMod val="75000"/>
                  </a:schemeClr>
                </a:solidFill>
              </a:rPr>
              <a:t>W wieku przedszkolnym samodzielność dziecka przejawia się w następujących aspektach:</a:t>
            </a:r>
          </a:p>
          <a:p>
            <a:pPr marL="85725" indent="0">
              <a:lnSpc>
                <a:spcPct val="110000"/>
              </a:lnSpc>
              <a:spcBef>
                <a:spcPts val="0"/>
              </a:spcBef>
            </a:pPr>
            <a:r>
              <a:rPr lang="pl-PL" sz="1400" dirty="0" smtClean="0">
                <a:solidFill>
                  <a:schemeClr val="accent6">
                    <a:lumMod val="75000"/>
                  </a:schemeClr>
                </a:solidFill>
              </a:rPr>
              <a:t>    samodzielność praktyczna – pozwala na radzenie sobie z czynnościami samoobsługowymi oraz na  </a:t>
            </a:r>
            <a:br>
              <a:rPr lang="pl-PL" sz="1400" dirty="0" smtClean="0">
                <a:solidFill>
                  <a:schemeClr val="accent6">
                    <a:lumMod val="75000"/>
                  </a:schemeClr>
                </a:solidFill>
              </a:rPr>
            </a:br>
            <a:r>
              <a:rPr lang="pl-PL" sz="1400" dirty="0" smtClean="0">
                <a:solidFill>
                  <a:schemeClr val="accent6">
                    <a:lumMod val="75000"/>
                  </a:schemeClr>
                </a:solidFill>
              </a:rPr>
              <a:t>     wykonywanie obowiązków  związanych z pracami porządkowymi,</a:t>
            </a:r>
          </a:p>
          <a:p>
            <a:pPr marL="85725" indent="0">
              <a:lnSpc>
                <a:spcPct val="110000"/>
              </a:lnSpc>
              <a:spcBef>
                <a:spcPts val="0"/>
              </a:spcBef>
            </a:pPr>
            <a:r>
              <a:rPr lang="pl-PL" sz="1400" dirty="0" smtClean="0">
                <a:solidFill>
                  <a:schemeClr val="accent6">
                    <a:lumMod val="75000"/>
                  </a:schemeClr>
                </a:solidFill>
              </a:rPr>
              <a:t>    samodzielność umysłowa – polega na umiejętności podejmowania decyzji i rozwiązywania problemów</a:t>
            </a:r>
            <a:br>
              <a:rPr lang="pl-PL" sz="1400" dirty="0" smtClean="0">
                <a:solidFill>
                  <a:schemeClr val="accent6">
                    <a:lumMod val="75000"/>
                  </a:schemeClr>
                </a:solidFill>
              </a:rPr>
            </a:br>
            <a:r>
              <a:rPr lang="pl-PL" sz="1400" dirty="0" smtClean="0">
                <a:solidFill>
                  <a:schemeClr val="accent6">
                    <a:lumMod val="75000"/>
                  </a:schemeClr>
                </a:solidFill>
              </a:rPr>
              <a:t>     podczas zabawy i nauki</a:t>
            </a:r>
          </a:p>
          <a:p>
            <a:pPr marL="85725" indent="0">
              <a:lnSpc>
                <a:spcPct val="110000"/>
              </a:lnSpc>
              <a:spcBef>
                <a:spcPts val="0"/>
              </a:spcBef>
            </a:pPr>
            <a:r>
              <a:rPr lang="pl-PL" sz="1400" dirty="0" smtClean="0">
                <a:solidFill>
                  <a:schemeClr val="accent6">
                    <a:lumMod val="75000"/>
                  </a:schemeClr>
                </a:solidFill>
              </a:rPr>
              <a:t>    samodzielność umysłowa przejawia się w umiejętności współdziałania  z rówieśnikami i opiekunami,</a:t>
            </a:r>
            <a:br>
              <a:rPr lang="pl-PL" sz="1400" dirty="0" smtClean="0">
                <a:solidFill>
                  <a:schemeClr val="accent6">
                    <a:lumMod val="75000"/>
                  </a:schemeClr>
                </a:solidFill>
              </a:rPr>
            </a:br>
            <a:r>
              <a:rPr lang="pl-PL" sz="1400" dirty="0" smtClean="0">
                <a:solidFill>
                  <a:schemeClr val="accent6">
                    <a:lumMod val="75000"/>
                  </a:schemeClr>
                </a:solidFill>
              </a:rPr>
              <a:t>     porozumiewania się z nimi i brania odpowiedzialności z podejmowane decyzje.</a:t>
            </a:r>
          </a:p>
          <a:p>
            <a:pPr marL="85725" indent="0">
              <a:lnSpc>
                <a:spcPct val="110000"/>
              </a:lnSpc>
              <a:spcBef>
                <a:spcPts val="0"/>
              </a:spcBef>
              <a:buNone/>
            </a:pPr>
            <a:endParaRPr lang="pl-PL" sz="1400" dirty="0" smtClean="0">
              <a:solidFill>
                <a:schemeClr val="accent6">
                  <a:lumMod val="75000"/>
                </a:schemeClr>
              </a:solidFill>
            </a:endParaRPr>
          </a:p>
          <a:p>
            <a:pPr marL="85725" indent="0">
              <a:lnSpc>
                <a:spcPct val="110000"/>
              </a:lnSpc>
              <a:spcBef>
                <a:spcPts val="0"/>
              </a:spcBef>
              <a:buNone/>
            </a:pPr>
            <a:endParaRPr lang="pl-PL" sz="1400" dirty="0" smtClean="0">
              <a:solidFill>
                <a:schemeClr val="accent6">
                  <a:lumMod val="75000"/>
                </a:schemeClr>
              </a:solidFill>
            </a:endParaRPr>
          </a:p>
          <a:p>
            <a:pPr marL="85725" indent="0">
              <a:lnSpc>
                <a:spcPct val="110000"/>
              </a:lnSpc>
              <a:spcBef>
                <a:spcPts val="0"/>
              </a:spcBef>
              <a:buNone/>
            </a:pPr>
            <a:endParaRPr lang="pl-PL" sz="1400" dirty="0" smtClean="0"/>
          </a:p>
          <a:p>
            <a:pPr marL="85725" indent="0">
              <a:lnSpc>
                <a:spcPct val="110000"/>
              </a:lnSpc>
              <a:spcBef>
                <a:spcPts val="0"/>
              </a:spcBef>
              <a:buNone/>
            </a:pPr>
            <a:r>
              <a:rPr lang="pl-PL" sz="1400" dirty="0" smtClean="0"/>
              <a:t>      </a:t>
            </a:r>
          </a:p>
          <a:p>
            <a:pPr>
              <a:buNone/>
            </a:pPr>
            <a:r>
              <a:rPr lang="pl-PL" sz="1400" dirty="0" smtClean="0"/>
              <a:t> </a:t>
            </a:r>
          </a:p>
        </p:txBody>
      </p:sp>
      <p:pic>
        <p:nvPicPr>
          <p:cNvPr id="7" name="Symbol zastępczy zawartości 5" descr="Feliz niño lindo niño hacer proceso de vestir | Vector Premium"/>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071546"/>
            <a:ext cx="2333300" cy="1850548"/>
          </a:xfrm>
          <a:prstGeom prst="rect">
            <a:avLst/>
          </a:prstGeom>
          <a:noFill/>
          <a:ln>
            <a:noFill/>
          </a:ln>
          <a:effectLst>
            <a:softEdge rad="1270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755_TF02895256.potx" id="{F555F377-2D4B-434B-A9FD-AB25778809FF}" vid="{462762B0-2F80-4B26-A34D-64CC9DA7CE2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6211</TotalTime>
  <Words>1456</Words>
  <Application>Microsoft Office PowerPoint</Application>
  <PresentationFormat>Pokaz na ekranie (4:3)</PresentationFormat>
  <Paragraphs>182</Paragraphs>
  <Slides>20</Slides>
  <Notes>13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Calibri</vt:lpstr>
      <vt:lpstr>Georgia</vt:lpstr>
      <vt:lpstr>Times New Roman</vt:lpstr>
      <vt:lpstr>Ocean</vt:lpstr>
      <vt:lpstr>Mamo, Tato – idę do przedszkola!</vt:lpstr>
      <vt:lpstr>Edukacja przedszkolna w świetle prawa</vt:lpstr>
      <vt:lpstr>Nabór do przedszkola</vt:lpstr>
      <vt:lpstr>Nabór do przedszkola – harmonogram c.d.</vt:lpstr>
      <vt:lpstr>Jeśli Wasze dziecko ma iść do przedszkola pierwszy raz</vt:lpstr>
      <vt:lpstr>Co mówią wyniki badań……</vt:lpstr>
      <vt:lpstr> Gdy przedszkole wkracza do naszego życia…. Czy jesteśmy gotowi?</vt:lpstr>
      <vt:lpstr>   Gdy przedszkole wkracza do naszego życia…. Czy jesteśmy gotowi?</vt:lpstr>
      <vt:lpstr>Samodzielność  dziecka w wieku przedszkolnym</vt:lpstr>
      <vt:lpstr>Samodzielność  dziecka w wieku przedszkolnym</vt:lpstr>
      <vt:lpstr>Przygotuj dziecko na nadejście nowej sytuacji!</vt:lpstr>
      <vt:lpstr>Przygotuj dziecko na nadejście nowej sytuacji!</vt:lpstr>
      <vt:lpstr>Pamiętaj! </vt:lpstr>
      <vt:lpstr>Rodzicu! Czy TY jesteś gotowy?!</vt:lpstr>
      <vt:lpstr>Godzina zero, czyli pierwsze dni  w przedszkolu.</vt:lpstr>
      <vt:lpstr>Godzina zero, czyli pierwsze dni  w przedszkolu.</vt:lpstr>
      <vt:lpstr>Godzina zero, czyli pierwsze dni  w przedszkolu.</vt:lpstr>
      <vt:lpstr>Warto  jeszcze wiedzieć:</vt:lpstr>
      <vt:lpstr>Bibliografia</vt:lpstr>
      <vt:lpstr>Dziękujemy za uwagę.</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Mamo, Tato – idę do przedszkola!</dc:title>
  <dc:creator>user</dc:creator>
  <cp:lastModifiedBy>Piotr</cp:lastModifiedBy>
  <cp:revision>18</cp:revision>
  <dcterms:created xsi:type="dcterms:W3CDTF">2020-04-19T13:52:03Z</dcterms:created>
  <dcterms:modified xsi:type="dcterms:W3CDTF">2020-04-24T10:24:52Z</dcterms:modified>
</cp:coreProperties>
</file>